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2"/>
    <p:sldId id="257" r:id="rId3"/>
    <p:sldId id="258" r:id="rId4"/>
    <p:sldId id="259" r:id="rId5"/>
    <p:sldId id="261" r:id="rId6"/>
    <p:sldId id="262" r:id="rId7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>
            <a:extLst>
              <a:ext uri="{FF2B5EF4-FFF2-40B4-BE49-F238E27FC236}">
                <a16:creationId xmlns:a16="http://schemas.microsoft.com/office/drawing/2014/main" id="{90DA48E4-BE55-4EA5-BFE6-755E9A19C55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9C103BE3-7BF9-4F14-BACC-37C8C7C44BD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8311A8-1750-477E-92FF-4C490E56FE57}" type="datetimeFigureOut">
              <a:rPr lang="tr-TR" smtClean="0"/>
              <a:t>7.11.2023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FBED17D6-FFF7-4718-82E5-7CCF079220D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ACC2BC26-EAE5-4B10-84F4-0403AB36C64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FF27C1-123D-4262-8517-F068B3B8A65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12609594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3121D1-1F10-49D6-B288-BA67E104EC72}" type="datetimeFigureOut">
              <a:rPr lang="tr-TR" smtClean="0"/>
              <a:t>7.11.2023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E3C1B0-134D-460C-9437-C04EB5CF734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17429634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4414514D-E4B9-4F06-A541-84B9ECEB9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6C486-7F9B-4E72-8CDA-308D8D7F395B}" type="slidenum">
              <a:rPr lang="tr-TR" smtClean="0"/>
              <a:t>‹#›</a:t>
            </a:fld>
            <a:endParaRPr lang="tr-TR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EDBE0633-ADAC-49E7-BADA-C4D9FC6C257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312400" y="-32067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pic>
        <p:nvPicPr>
          <p:cNvPr id="2049" name="1 Resim" descr="logo.png">
            <a:extLst>
              <a:ext uri="{FF2B5EF4-FFF2-40B4-BE49-F238E27FC236}">
                <a16:creationId xmlns:a16="http://schemas.microsoft.com/office/drawing/2014/main" id="{CC56E083-BBC3-4B36-A3AA-66F7154AE6D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2400" y="136525"/>
            <a:ext cx="1276350" cy="36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0E5F0462-CEE2-4CA8-9223-CEC0685F6AF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359293" y="486003"/>
            <a:ext cx="2719014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tr-TR" sz="800" b="1" i="0" u="none" strike="noStrike" cap="none" normalizeH="0" baseline="0" dirty="0">
                <a:ln>
                  <a:noFill/>
                </a:ln>
                <a:solidFill>
                  <a:srgbClr val="7F7F7F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Industrial Plants &amp; Technology for Sanitary Ware</a:t>
            </a:r>
            <a:endParaRPr kumimoji="0" lang="tr-TR" altLang="tr-TR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cxnSp>
        <p:nvCxnSpPr>
          <p:cNvPr id="10" name="Düz Bağlayıcı 9">
            <a:extLst>
              <a:ext uri="{FF2B5EF4-FFF2-40B4-BE49-F238E27FC236}">
                <a16:creationId xmlns:a16="http://schemas.microsoft.com/office/drawing/2014/main" id="{4C2A6294-4111-424D-B14A-B17A5BAD3575}"/>
              </a:ext>
            </a:extLst>
          </p:cNvPr>
          <p:cNvCxnSpPr/>
          <p:nvPr userDrawn="1"/>
        </p:nvCxnSpPr>
        <p:spPr>
          <a:xfrm flipH="1">
            <a:off x="393700" y="701447"/>
            <a:ext cx="114046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4922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E2A6EA7-455D-4154-BE0D-5BEAD5B93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71463B5C-CB87-4781-814C-90697A11C4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E7F53D0-1B47-4AB5-9EE3-5FD8562D5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B6134-BF55-4794-A258-50DEC0D9FC12}" type="datetimeFigureOut">
              <a:rPr lang="tr-TR" smtClean="0"/>
              <a:t>7.11.2023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DDD45D90-02D6-4DD3-8BA7-1922AD1A9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30C04C96-8E69-4BB1-BCCE-FBA0FFD44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6C486-7F9B-4E72-8CDA-308D8D7F395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27709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15F347DA-764D-4A9D-9887-C629D474F8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F9E3128A-EDB0-4000-9091-BC5DD9D0EA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68470ABB-ABAE-4C4D-88F2-2F8E9E2B3C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B6134-BF55-4794-A258-50DEC0D9FC12}" type="datetimeFigureOut">
              <a:rPr lang="tr-TR" smtClean="0"/>
              <a:t>7.11.2023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8F1DA44A-8540-411D-A139-6470DC533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3DD8576D-B296-4E34-9C04-2490D8D26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6C486-7F9B-4E72-8CDA-308D8D7F395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21090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B2C99B8-9AF0-4574-AA3B-2D3EB0EA5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1FD8992-0827-4346-8C0F-FA4E78AC27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FECC24AE-999D-4F74-815F-6C6F3C297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B6134-BF55-4794-A258-50DEC0D9FC12}" type="datetimeFigureOut">
              <a:rPr lang="tr-TR" smtClean="0"/>
              <a:t>7.11.2023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23032A8E-9708-405D-A775-A9D5C568C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2E3FC012-74E1-472B-A7F1-D6E052A6F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6C486-7F9B-4E72-8CDA-308D8D7F395B}" type="slidenum">
              <a:rPr lang="tr-TR" smtClean="0"/>
              <a:t>‹#›</a:t>
            </a:fld>
            <a:endParaRPr lang="tr-TR"/>
          </a:p>
        </p:txBody>
      </p:sp>
      <p:pic>
        <p:nvPicPr>
          <p:cNvPr id="7" name="1 Resim" descr="logo.png">
            <a:extLst>
              <a:ext uri="{FF2B5EF4-FFF2-40B4-BE49-F238E27FC236}">
                <a16:creationId xmlns:a16="http://schemas.microsoft.com/office/drawing/2014/main" id="{1CB30277-381C-4DAF-9D96-5195DF3EEBE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2400" y="136525"/>
            <a:ext cx="1276350" cy="36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9D371F9D-49D7-4DA5-ACE7-54F2CCDD8AA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359293" y="486003"/>
            <a:ext cx="2719014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tr-TR" sz="800" b="1" i="0" u="none" strike="noStrike" cap="none" normalizeH="0" baseline="0" dirty="0">
                <a:ln>
                  <a:noFill/>
                </a:ln>
                <a:solidFill>
                  <a:srgbClr val="7F7F7F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Industrial Plants &amp; Technology for Sanitary Ware</a:t>
            </a:r>
            <a:endParaRPr kumimoji="0" lang="tr-TR" altLang="tr-TR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cxnSp>
        <p:nvCxnSpPr>
          <p:cNvPr id="9" name="Düz Bağlayıcı 8">
            <a:extLst>
              <a:ext uri="{FF2B5EF4-FFF2-40B4-BE49-F238E27FC236}">
                <a16:creationId xmlns:a16="http://schemas.microsoft.com/office/drawing/2014/main" id="{4A35EA92-55C1-4337-A1E4-60C4A13B0285}"/>
              </a:ext>
            </a:extLst>
          </p:cNvPr>
          <p:cNvCxnSpPr/>
          <p:nvPr userDrawn="1"/>
        </p:nvCxnSpPr>
        <p:spPr>
          <a:xfrm flipH="1">
            <a:off x="393700" y="701447"/>
            <a:ext cx="114046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8297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B9C2222-5A81-4F83-92C1-33E12D490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B63AEEF9-0A5B-46AB-804E-B0155302B5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00786FB9-EDB9-438E-838F-0262545285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B6134-BF55-4794-A258-50DEC0D9FC12}" type="datetimeFigureOut">
              <a:rPr lang="tr-TR" smtClean="0"/>
              <a:t>7.11.2023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5712C987-9E25-470A-A92B-B161F2372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B5A7A1D8-B5B4-40A8-B9FB-FBA687903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6C486-7F9B-4E72-8CDA-308D8D7F395B}" type="slidenum">
              <a:rPr lang="tr-TR" smtClean="0"/>
              <a:t>‹#›</a:t>
            </a:fld>
            <a:endParaRPr lang="tr-TR"/>
          </a:p>
        </p:txBody>
      </p:sp>
      <p:pic>
        <p:nvPicPr>
          <p:cNvPr id="7" name="1 Resim" descr="logo.png">
            <a:extLst>
              <a:ext uri="{FF2B5EF4-FFF2-40B4-BE49-F238E27FC236}">
                <a16:creationId xmlns:a16="http://schemas.microsoft.com/office/drawing/2014/main" id="{7AB6D71D-FA7F-4475-8135-56C0A0B9AC4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2400" y="136525"/>
            <a:ext cx="1276350" cy="36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ABB27EEE-1091-4918-92B8-D71A1F98FEC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359293" y="486003"/>
            <a:ext cx="2719014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tr-TR" sz="800" b="1" i="0" u="none" strike="noStrike" cap="none" normalizeH="0" baseline="0" dirty="0">
                <a:ln>
                  <a:noFill/>
                </a:ln>
                <a:solidFill>
                  <a:srgbClr val="7F7F7F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Industrial Plants &amp; Technology for Sanitary Ware</a:t>
            </a:r>
            <a:endParaRPr kumimoji="0" lang="tr-TR" altLang="tr-TR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cxnSp>
        <p:nvCxnSpPr>
          <p:cNvPr id="9" name="Düz Bağlayıcı 8">
            <a:extLst>
              <a:ext uri="{FF2B5EF4-FFF2-40B4-BE49-F238E27FC236}">
                <a16:creationId xmlns:a16="http://schemas.microsoft.com/office/drawing/2014/main" id="{4D4814EA-40B4-4465-B934-FA82EC484828}"/>
              </a:ext>
            </a:extLst>
          </p:cNvPr>
          <p:cNvCxnSpPr/>
          <p:nvPr userDrawn="1"/>
        </p:nvCxnSpPr>
        <p:spPr>
          <a:xfrm flipH="1">
            <a:off x="393700" y="701447"/>
            <a:ext cx="114046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2413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CE2BA31-571A-435E-9161-D194C6BACA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D315707-8855-41D6-B503-46D3C0EF76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74B5256A-6E86-4024-B90E-0C3781CFDE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3747CD8B-BD7B-49FC-912F-13BD2A5B9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B6134-BF55-4794-A258-50DEC0D9FC12}" type="datetimeFigureOut">
              <a:rPr lang="tr-TR" smtClean="0"/>
              <a:t>7.11.2023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C22E8723-D276-42CA-B5AE-FB305050A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D315DDB5-3266-4230-9355-E711C5F8E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6C486-7F9B-4E72-8CDA-308D8D7F395B}" type="slidenum">
              <a:rPr lang="tr-TR" smtClean="0"/>
              <a:t>‹#›</a:t>
            </a:fld>
            <a:endParaRPr lang="tr-TR"/>
          </a:p>
        </p:txBody>
      </p:sp>
      <p:pic>
        <p:nvPicPr>
          <p:cNvPr id="8" name="1 Resim" descr="logo.png">
            <a:extLst>
              <a:ext uri="{FF2B5EF4-FFF2-40B4-BE49-F238E27FC236}">
                <a16:creationId xmlns:a16="http://schemas.microsoft.com/office/drawing/2014/main" id="{104F2001-36F7-4288-9FA7-26E81799C26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2400" y="136525"/>
            <a:ext cx="1276350" cy="36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836F3CCD-7210-4FD0-9B3C-7DCE55E7E67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359293" y="486003"/>
            <a:ext cx="2719014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tr-TR" sz="800" b="1" i="0" u="none" strike="noStrike" cap="none" normalizeH="0" baseline="0" dirty="0">
                <a:ln>
                  <a:noFill/>
                </a:ln>
                <a:solidFill>
                  <a:srgbClr val="7F7F7F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Industrial Plants &amp; Technology for Sanitary Ware</a:t>
            </a:r>
            <a:endParaRPr kumimoji="0" lang="tr-TR" altLang="tr-TR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cxnSp>
        <p:nvCxnSpPr>
          <p:cNvPr id="10" name="Düz Bağlayıcı 9">
            <a:extLst>
              <a:ext uri="{FF2B5EF4-FFF2-40B4-BE49-F238E27FC236}">
                <a16:creationId xmlns:a16="http://schemas.microsoft.com/office/drawing/2014/main" id="{3A538DA0-684C-41FB-A4A6-4C751CD96AA6}"/>
              </a:ext>
            </a:extLst>
          </p:cNvPr>
          <p:cNvCxnSpPr/>
          <p:nvPr userDrawn="1"/>
        </p:nvCxnSpPr>
        <p:spPr>
          <a:xfrm flipH="1">
            <a:off x="393700" y="701447"/>
            <a:ext cx="114046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0390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DF4DC0F-7D73-4084-8AE7-96BEFB5FF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92D32BF6-B8D9-49D6-83A3-7748506A40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B7BAC93A-F88E-4BB0-BE66-D9C7C6FEA8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2EA536B4-FF68-4124-9075-06AE378CA0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C6670136-E28A-4DF0-AE56-7D7FABD2B4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8D40D8D4-7A5D-430E-B030-23F37D564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B6134-BF55-4794-A258-50DEC0D9FC12}" type="datetimeFigureOut">
              <a:rPr lang="tr-TR" smtClean="0"/>
              <a:t>7.11.2023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4842FD3F-B9EA-4DEC-91D6-7EBB1F635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378EB5C9-0A69-4202-ABB3-EDF73CDC3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6C486-7F9B-4E72-8CDA-308D8D7F395B}" type="slidenum">
              <a:rPr lang="tr-TR" smtClean="0"/>
              <a:t>‹#›</a:t>
            </a:fld>
            <a:endParaRPr lang="tr-TR"/>
          </a:p>
        </p:txBody>
      </p:sp>
      <p:pic>
        <p:nvPicPr>
          <p:cNvPr id="10" name="1 Resim" descr="logo.png">
            <a:extLst>
              <a:ext uri="{FF2B5EF4-FFF2-40B4-BE49-F238E27FC236}">
                <a16:creationId xmlns:a16="http://schemas.microsoft.com/office/drawing/2014/main" id="{CB51DBB9-42B5-4B8B-A5BA-24CCA888E9B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2400" y="136525"/>
            <a:ext cx="1276350" cy="36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3">
            <a:extLst>
              <a:ext uri="{FF2B5EF4-FFF2-40B4-BE49-F238E27FC236}">
                <a16:creationId xmlns:a16="http://schemas.microsoft.com/office/drawing/2014/main" id="{08E144DC-E8E7-452B-B86E-E52365B82A3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359293" y="486003"/>
            <a:ext cx="2719014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tr-TR" sz="800" b="1" i="0" u="none" strike="noStrike" cap="none" normalizeH="0" baseline="0" dirty="0">
                <a:ln>
                  <a:noFill/>
                </a:ln>
                <a:solidFill>
                  <a:srgbClr val="7F7F7F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Industrial Plants &amp; Technology for Sanitary Ware</a:t>
            </a:r>
            <a:endParaRPr kumimoji="0" lang="tr-TR" altLang="tr-TR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cxnSp>
        <p:nvCxnSpPr>
          <p:cNvPr id="12" name="Düz Bağlayıcı 11">
            <a:extLst>
              <a:ext uri="{FF2B5EF4-FFF2-40B4-BE49-F238E27FC236}">
                <a16:creationId xmlns:a16="http://schemas.microsoft.com/office/drawing/2014/main" id="{8A4AE947-BBB3-446D-9CD0-0159B9E0307B}"/>
              </a:ext>
            </a:extLst>
          </p:cNvPr>
          <p:cNvCxnSpPr/>
          <p:nvPr userDrawn="1"/>
        </p:nvCxnSpPr>
        <p:spPr>
          <a:xfrm flipH="1">
            <a:off x="393700" y="701447"/>
            <a:ext cx="114046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4924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984B408-1F25-4647-AEA7-42F57E216A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F9C6A9BC-27EA-4D21-9AB7-55E6DAC4DF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B6134-BF55-4794-A258-50DEC0D9FC12}" type="datetimeFigureOut">
              <a:rPr lang="tr-TR" smtClean="0"/>
              <a:t>7.11.2023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B05566CC-E706-4125-AAD7-5BA9724A9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DBB44D54-EE4A-4682-AFD5-4B26C03BB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6C486-7F9B-4E72-8CDA-308D8D7F395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14656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52347232-6572-4199-B415-B0B48B330A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B6134-BF55-4794-A258-50DEC0D9FC12}" type="datetimeFigureOut">
              <a:rPr lang="tr-TR" smtClean="0"/>
              <a:t>7.11.2023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685A556D-9686-4F23-8390-BF5FF314F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B25A52B3-976A-407D-9850-B48ACB024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6C486-7F9B-4E72-8CDA-308D8D7F395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64524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81C46CC-F691-44A3-884D-E4FB4FEDE7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84005E0-C967-43E3-8026-D29FBEE054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2FEB1334-DAC8-4BA7-B0FC-83D83F44FE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C9D6EDBF-E033-4008-AB38-03F06FD8D7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B6134-BF55-4794-A258-50DEC0D9FC12}" type="datetimeFigureOut">
              <a:rPr lang="tr-TR" smtClean="0"/>
              <a:t>7.11.2023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31EABE5C-37EE-484C-AE0F-8268044B2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46B79D56-E0A5-4710-A4C0-D0C0A4F53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6C486-7F9B-4E72-8CDA-308D8D7F395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12562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79EAABA-0714-4392-98B3-4ED26DABB9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76779BB5-E88B-4E01-A414-D93A01ED60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B1562064-55E2-41E4-A192-AA5DB062C7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64FC240E-3128-4986-9084-A33CAC6452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B6134-BF55-4794-A258-50DEC0D9FC12}" type="datetimeFigureOut">
              <a:rPr lang="tr-TR" smtClean="0"/>
              <a:t>7.11.2023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F705703F-7E03-4A44-8EF3-6194EC3BA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CBEBD852-1701-4BA4-B504-E61551BFC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6C486-7F9B-4E72-8CDA-308D8D7F395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4965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20A19200-12C9-4F9B-8015-02A5DF510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965491A3-BA08-4342-891B-C6FD332F6D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3A93E2BC-7BCB-4C91-A73E-6F5C4CA540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0B6134-BF55-4794-A258-50DEC0D9FC12}" type="datetimeFigureOut">
              <a:rPr lang="tr-TR" smtClean="0"/>
              <a:t>7.11.2023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E90EEE77-557B-48E8-9A80-72712778DC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937D95B1-E812-4545-94FA-AFA1DCEAE3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D6C486-7F9B-4E72-8CDA-308D8D7F395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14861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microsoft.com/office/2007/relationships/hdphoto" Target="../media/hdphoto5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microsoft.com/office/2007/relationships/hdphoto" Target="../media/hdphoto4.wdp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00000000-0008-0000-0000-0000090000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626"/>
          <a:stretch/>
        </p:blipFill>
        <p:spPr>
          <a:xfrm>
            <a:off x="403234" y="1697796"/>
            <a:ext cx="7684373" cy="4004504"/>
          </a:xfrm>
          <a:prstGeom prst="rect">
            <a:avLst/>
          </a:prstGeom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id="{CE689316-5AE4-49A0-A87D-98590FB57791}"/>
              </a:ext>
            </a:extLst>
          </p:cNvPr>
          <p:cNvSpPr txBox="1"/>
          <p:nvPr/>
        </p:nvSpPr>
        <p:spPr>
          <a:xfrm>
            <a:off x="7946580" y="113789"/>
            <a:ext cx="4245420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tr-TR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tr-TR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TYPE : ECM 8/12</a:t>
            </a:r>
            <a:endParaRPr lang="tr-TR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tr-TR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BATTERY TYPE AUTOMATIC PRESSURE CASTING</a:t>
            </a:r>
            <a:r>
              <a:rPr lang="tr-T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MACHINE </a:t>
            </a:r>
            <a:endParaRPr lang="tr-TR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tr-T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GENERAL MACHINE MASS</a:t>
            </a:r>
            <a:endParaRPr lang="tr-TR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tr-TR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tr-TR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tr-TR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tr-TR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tr-TR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tr-TR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18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tr-TR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1756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67250711-0EF1-47B5-AC65-3AC4D44C8918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1647063" y="148466"/>
            <a:ext cx="5026189" cy="702128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Metin kutusu 4">
            <a:extLst>
              <a:ext uri="{FF2B5EF4-FFF2-40B4-BE49-F238E27FC236}">
                <a16:creationId xmlns:a16="http://schemas.microsoft.com/office/drawing/2014/main" id="{AA2E36CD-385B-402F-8B55-E443F7FF9649}"/>
              </a:ext>
            </a:extLst>
          </p:cNvPr>
          <p:cNvSpPr txBox="1"/>
          <p:nvPr/>
        </p:nvSpPr>
        <p:spPr>
          <a:xfrm>
            <a:off x="8220269" y="1772816"/>
            <a:ext cx="3601617" cy="37164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  <a:tabLst>
                <a:tab pos="1431925" algn="l"/>
              </a:tabLst>
            </a:pP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TECHNICAL PROPERTIES; </a:t>
            </a:r>
            <a:endParaRPr lang="tr-TR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0" algn="l">
              <a:spcBef>
                <a:spcPts val="300"/>
              </a:spcBef>
              <a:spcAft>
                <a:spcPts val="300"/>
              </a:spcAft>
              <a:tabLst>
                <a:tab pos="1431925" algn="l"/>
              </a:tabLst>
            </a:pPr>
            <a:endParaRPr lang="tr-TR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Symbol" panose="05050102010706020507" pitchFamily="18" charset="2"/>
            </a:endParaRPr>
          </a:p>
          <a:p>
            <a:pPr marL="176213" lvl="0" indent="-176213" algn="l"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"/>
              <a:tabLst>
                <a:tab pos="1431925" algn="l"/>
              </a:tabLst>
            </a:pP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Symbol" panose="05050102010706020507" pitchFamily="18" charset="2"/>
              </a:rPr>
              <a:t>Width	: ~4920mm</a:t>
            </a:r>
            <a:endParaRPr lang="tr-TR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Symbol" panose="05050102010706020507" pitchFamily="18" charset="2"/>
            </a:endParaRPr>
          </a:p>
          <a:p>
            <a:pPr marL="176213" lvl="0" indent="-176213" algn="l"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"/>
              <a:tabLst>
                <a:tab pos="1431925" algn="l"/>
              </a:tabLst>
            </a:pP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Symbol" panose="05050102010706020507" pitchFamily="18" charset="2"/>
              </a:rPr>
              <a:t>Length	: ~14020mm</a:t>
            </a:r>
            <a:endParaRPr lang="tr-TR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Symbol" panose="05050102010706020507" pitchFamily="18" charset="2"/>
            </a:endParaRPr>
          </a:p>
          <a:p>
            <a:pPr marL="176213" lvl="0" indent="-176213" algn="l"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"/>
              <a:tabLst>
                <a:tab pos="1431925" algn="l"/>
              </a:tabLst>
            </a:pP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Symbol" panose="05050102010706020507" pitchFamily="18" charset="2"/>
              </a:rPr>
              <a:t>Height	: ~3085mm</a:t>
            </a:r>
            <a:endParaRPr lang="tr-TR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Symbol" panose="05050102010706020507" pitchFamily="18" charset="2"/>
            </a:endParaRPr>
          </a:p>
          <a:p>
            <a:pPr marL="176213" lvl="0" indent="-176213" algn="l"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"/>
              <a:tabLst>
                <a:tab pos="1431925" algn="l"/>
              </a:tabLst>
            </a:pP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Symbol" panose="05050102010706020507" pitchFamily="18" charset="2"/>
              </a:rPr>
              <a:t>Weight	: ~</a:t>
            </a:r>
            <a:r>
              <a:rPr lang="tr-TR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Symbol" panose="05050102010706020507" pitchFamily="18" charset="2"/>
              </a:rPr>
              <a:t>45 ton</a:t>
            </a: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Symbol" panose="05050102010706020507" pitchFamily="18" charset="2"/>
              </a:rPr>
              <a:t>(</a:t>
            </a:r>
            <a:r>
              <a:rPr lang="tr-TR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Symbol" panose="05050102010706020507" pitchFamily="18" charset="2"/>
              </a:rPr>
              <a:t>P</a:t>
            </a:r>
            <a:r>
              <a:rPr lang="en-US" sz="1000" dirty="0" err="1"/>
              <a:t>roduct</a:t>
            </a:r>
            <a:r>
              <a:rPr lang="en-US" sz="1000" dirty="0"/>
              <a:t> purchase trolley group</a:t>
            </a:r>
            <a:r>
              <a:rPr lang="tr-TR" sz="1000" dirty="0"/>
              <a:t> </a:t>
            </a:r>
            <a:r>
              <a:rPr lang="tr-TR" sz="1000" dirty="0" err="1"/>
              <a:t>and</a:t>
            </a:r>
            <a:r>
              <a:rPr lang="tr-TR" sz="1000" dirty="0"/>
              <a:t> </a:t>
            </a:r>
            <a:r>
              <a:rPr lang="tr-TR" sz="1000" dirty="0" err="1"/>
              <a:t>moulds</a:t>
            </a:r>
            <a:r>
              <a:rPr lang="en-US" sz="1000" dirty="0"/>
              <a:t> </a:t>
            </a:r>
            <a:r>
              <a:rPr lang="tr-TR" sz="1000" dirty="0" err="1"/>
              <a:t>are</a:t>
            </a:r>
            <a:r>
              <a:rPr lang="en-US" sz="1000" dirty="0"/>
              <a:t> not included</a:t>
            </a: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Symbol" panose="05050102010706020507" pitchFamily="18" charset="2"/>
              </a:rPr>
              <a:t>)</a:t>
            </a:r>
            <a:endParaRPr lang="tr-TR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Symbol" panose="05050102010706020507" pitchFamily="18" charset="2"/>
            </a:endParaRPr>
          </a:p>
          <a:p>
            <a:pPr marL="176213" lvl="0" indent="-176213" algn="l"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"/>
              <a:tabLst>
                <a:tab pos="1431925" algn="l"/>
              </a:tabLst>
            </a:pP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Symbol" panose="05050102010706020507" pitchFamily="18" charset="2"/>
              </a:rPr>
              <a:t>Max. </a:t>
            </a:r>
            <a:r>
              <a:rPr lang="en-US" sz="1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Symbol" panose="05050102010706020507" pitchFamily="18" charset="2"/>
              </a:rPr>
              <a:t>Mould</a:t>
            </a: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Symbol" panose="05050102010706020507" pitchFamily="18" charset="2"/>
              </a:rPr>
              <a:t> size	: 1000mmx1700mmx650mm</a:t>
            </a:r>
            <a:endParaRPr lang="tr-TR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Symbol" panose="05050102010706020507" pitchFamily="18" charset="2"/>
            </a:endParaRPr>
          </a:p>
          <a:p>
            <a:pPr marL="176213" lvl="0" indent="-176213" algn="l"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"/>
              <a:tabLst>
                <a:tab pos="1431925" algn="l"/>
              </a:tabLst>
            </a:pP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Symbol" panose="05050102010706020507" pitchFamily="18" charset="2"/>
              </a:rPr>
              <a:t>Max. </a:t>
            </a:r>
            <a:r>
              <a:rPr lang="en-US" sz="1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Symbol" panose="05050102010706020507" pitchFamily="18" charset="2"/>
              </a:rPr>
              <a:t>mould</a:t>
            </a: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Symbol" panose="05050102010706020507" pitchFamily="18" charset="2"/>
              </a:rPr>
              <a:t> weight	:</a:t>
            </a:r>
            <a:r>
              <a:rPr lang="tr-TR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Symbol" panose="05050102010706020507" pitchFamily="18" charset="2"/>
              </a:rPr>
              <a:t> </a:t>
            </a: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Symbol" panose="05050102010706020507" pitchFamily="18" charset="2"/>
              </a:rPr>
              <a:t>~ 2</a:t>
            </a:r>
            <a:r>
              <a:rPr lang="tr-TR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Symbol" panose="05050102010706020507" pitchFamily="18" charset="2"/>
              </a:rPr>
              <a:t>ton</a:t>
            </a:r>
          </a:p>
          <a:p>
            <a:pPr marL="176213" lvl="0" indent="-176213" algn="l"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"/>
              <a:tabLst>
                <a:tab pos="1431925" algn="l"/>
              </a:tabLst>
            </a:pP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Symbol" panose="05050102010706020507" pitchFamily="18" charset="2"/>
              </a:rPr>
              <a:t>Max. </a:t>
            </a:r>
            <a:r>
              <a:rPr lang="en-US" sz="1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Symbol" panose="05050102010706020507" pitchFamily="18" charset="2"/>
              </a:rPr>
              <a:t>mould</a:t>
            </a: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Symbol" panose="05050102010706020507" pitchFamily="18" charset="2"/>
              </a:rPr>
              <a:t> number  	: 8 Horizontal or 12 Vertical</a:t>
            </a:r>
            <a:endParaRPr lang="tr-TR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Symbol" panose="05050102010706020507" pitchFamily="18" charset="2"/>
            </a:endParaRPr>
          </a:p>
          <a:p>
            <a:pPr marL="176213" lvl="0" indent="-176213" algn="l"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"/>
              <a:tabLst>
                <a:tab pos="1431925" algn="l"/>
              </a:tabLst>
            </a:pP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Symbol" panose="05050102010706020507" pitchFamily="18" charset="2"/>
              </a:rPr>
              <a:t>Energy	: 380 V</a:t>
            </a:r>
            <a:endParaRPr lang="tr-TR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Symbol" panose="05050102010706020507" pitchFamily="18" charset="2"/>
            </a:endParaRPr>
          </a:p>
          <a:p>
            <a:pPr marL="176213" lvl="0" indent="-176213" algn="l"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"/>
              <a:tabLst>
                <a:tab pos="1431925" algn="l"/>
              </a:tabLst>
            </a:pP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Symbol" panose="05050102010706020507" pitchFamily="18" charset="2"/>
              </a:rPr>
              <a:t>Air	: 16 bar</a:t>
            </a:r>
            <a:endParaRPr lang="tr-TR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Symbol" panose="05050102010706020507" pitchFamily="18" charset="2"/>
            </a:endParaRPr>
          </a:p>
          <a:p>
            <a:pPr marL="176213" lvl="0" indent="-176213" algn="l"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"/>
              <a:tabLst>
                <a:tab pos="1431925" algn="l"/>
              </a:tabLst>
            </a:pP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Symbol" panose="05050102010706020507" pitchFamily="18" charset="2"/>
              </a:rPr>
              <a:t>Air	: 8 bar</a:t>
            </a:r>
            <a:endParaRPr lang="tr-TR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Symbol" panose="05050102010706020507" pitchFamily="18" charset="2"/>
            </a:endParaRPr>
          </a:p>
          <a:p>
            <a:pPr marL="176213" lvl="0" indent="-176213" algn="l"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"/>
              <a:tabLst>
                <a:tab pos="1431925" algn="l"/>
              </a:tabLst>
            </a:pP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Symbol" panose="05050102010706020507" pitchFamily="18" charset="2"/>
              </a:rPr>
              <a:t>Water (45°C)	: 4 bar (min.)</a:t>
            </a:r>
            <a:endParaRPr lang="tr-TR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Symbol" panose="05050102010706020507" pitchFamily="18" charset="2"/>
            </a:endParaRPr>
          </a:p>
          <a:p>
            <a:pPr marL="176213" lvl="0" indent="-176213" algn="l"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"/>
              <a:tabLst>
                <a:tab pos="1431925" algn="l"/>
              </a:tabLst>
            </a:pP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Symbol" panose="05050102010706020507" pitchFamily="18" charset="2"/>
              </a:rPr>
              <a:t>Water (70°C) </a:t>
            </a:r>
            <a:r>
              <a:rPr lang="tr-TR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Symbol" panose="05050102010706020507" pitchFamily="18" charset="2"/>
              </a:rPr>
              <a:t>	</a:t>
            </a: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Symbol" panose="05050102010706020507" pitchFamily="18" charset="2"/>
              </a:rPr>
              <a:t>: 3-4 bar</a:t>
            </a:r>
            <a:endParaRPr lang="tr-TR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Symbol" panose="05050102010706020507" pitchFamily="18" charset="2"/>
            </a:endParaRPr>
          </a:p>
          <a:p>
            <a:pPr marL="176213" indent="-176213">
              <a:tabLst>
                <a:tab pos="1976438" algn="l"/>
              </a:tabLst>
            </a:pPr>
            <a:endParaRPr lang="tr-TR" sz="1000" dirty="0"/>
          </a:p>
        </p:txBody>
      </p:sp>
    </p:spTree>
    <p:extLst>
      <p:ext uri="{BB962C8B-B14F-4D97-AF65-F5344CB8AC3E}">
        <p14:creationId xmlns:p14="http://schemas.microsoft.com/office/powerpoint/2010/main" val="40593625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0C121D7-4680-4516-A88E-0083F9C9C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073" y="1144122"/>
            <a:ext cx="10515600" cy="115166"/>
          </a:xfrm>
        </p:spPr>
        <p:txBody>
          <a:bodyPr>
            <a:normAutofit fontScale="90000"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800" b="1" u="none" strike="noStrike" kern="0" spc="0" dirty="0">
                <a:ln>
                  <a:noFill/>
                </a:ln>
                <a:effectLst>
                  <a:outerShdw sx="0" sy="0">
                    <a:srgbClr val="000000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15051.01.00.000 CHA</a:t>
            </a:r>
            <a:r>
              <a:rPr lang="tr-TR" sz="1800" b="1" kern="0" dirty="0">
                <a:effectLst>
                  <a:outerShdw sx="0" sy="0">
                    <a:srgbClr val="000000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sz="1800" b="1" u="none" strike="noStrike" kern="0" spc="0" dirty="0">
                <a:ln>
                  <a:noFill/>
                </a:ln>
                <a:effectLst>
                  <a:outerShdw sx="0" sy="0">
                    <a:srgbClr val="000000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SIS GROUP:</a:t>
            </a:r>
            <a:br>
              <a:rPr lang="tr-TR" sz="1800" b="1" u="none" strike="noStrike" kern="0" spc="0" dirty="0">
                <a:ln>
                  <a:noFill/>
                </a:ln>
                <a:effectLst>
                  <a:outerShdw sx="0" sy="0">
                    <a:srgbClr val="000000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tr-TR" dirty="0"/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65F29B0B-A193-47AB-9A70-93242116DE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156" b="3372"/>
          <a:stretch/>
        </p:blipFill>
        <p:spPr>
          <a:xfrm>
            <a:off x="3874713" y="2462887"/>
            <a:ext cx="6098781" cy="3233929"/>
          </a:xfrm>
          <a:prstGeom prst="rect">
            <a:avLst/>
          </a:prstGeom>
        </p:spPr>
      </p:pic>
      <p:pic>
        <p:nvPicPr>
          <p:cNvPr id="10" name="Resim 9">
            <a:extLst>
              <a:ext uri="{FF2B5EF4-FFF2-40B4-BE49-F238E27FC236}">
                <a16:creationId xmlns:a16="http://schemas.microsoft.com/office/drawing/2014/main" id="{C5D732D4-1FF0-4113-99FC-267138D1B2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5684" y="848930"/>
            <a:ext cx="1761175" cy="2409385"/>
          </a:xfrm>
          <a:prstGeom prst="rect">
            <a:avLst/>
          </a:prstGeom>
        </p:spPr>
      </p:pic>
      <p:sp>
        <p:nvSpPr>
          <p:cNvPr id="12" name="Metin kutusu 11">
            <a:extLst>
              <a:ext uri="{FF2B5EF4-FFF2-40B4-BE49-F238E27FC236}">
                <a16:creationId xmlns:a16="http://schemas.microsoft.com/office/drawing/2014/main" id="{093E1FE4-839F-4657-B36E-020E4A9EDA3E}"/>
              </a:ext>
            </a:extLst>
          </p:cNvPr>
          <p:cNvSpPr txBox="1"/>
          <p:nvPr/>
        </p:nvSpPr>
        <p:spPr>
          <a:xfrm>
            <a:off x="9970135" y="3232920"/>
            <a:ext cx="2401420" cy="3921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Fixed Foot</a:t>
            </a:r>
            <a:r>
              <a:rPr lang="tr-TR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(1 </a:t>
            </a:r>
            <a:r>
              <a:rPr lang="tr-T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piece</a:t>
            </a:r>
            <a:r>
              <a:rPr lang="tr-TR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)</a:t>
            </a:r>
            <a:endParaRPr lang="tr-TR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3" name="Metin kutusu 12">
            <a:extLst>
              <a:ext uri="{FF2B5EF4-FFF2-40B4-BE49-F238E27FC236}">
                <a16:creationId xmlns:a16="http://schemas.microsoft.com/office/drawing/2014/main" id="{5B3B7BB8-D083-428F-9570-44954916E66A}"/>
              </a:ext>
            </a:extLst>
          </p:cNvPr>
          <p:cNvSpPr txBox="1"/>
          <p:nvPr/>
        </p:nvSpPr>
        <p:spPr>
          <a:xfrm>
            <a:off x="9925664" y="3578702"/>
            <a:ext cx="2147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2.5 ton </a:t>
            </a:r>
            <a:r>
              <a:rPr lang="tr-TR" sz="1000" dirty="0"/>
              <a:t>(</a:t>
            </a:r>
            <a:r>
              <a:rPr lang="tr-TR" sz="1000" dirty="0" err="1"/>
              <a:t>with</a:t>
            </a:r>
            <a:r>
              <a:rPr lang="tr-TR" sz="1000" dirty="0"/>
              <a:t> </a:t>
            </a:r>
            <a:r>
              <a:rPr lang="tr-TR" sz="1000" dirty="0" err="1"/>
              <a:t>safety</a:t>
            </a:r>
            <a:r>
              <a:rPr lang="tr-TR" sz="1000" dirty="0"/>
              <a:t> </a:t>
            </a:r>
            <a:r>
              <a:rPr lang="tr-TR" sz="1000" dirty="0" err="1"/>
              <a:t>factor</a:t>
            </a:r>
            <a:r>
              <a:rPr lang="tr-TR" sz="1000" dirty="0"/>
              <a:t> 1.15)</a:t>
            </a:r>
          </a:p>
        </p:txBody>
      </p:sp>
      <p:pic>
        <p:nvPicPr>
          <p:cNvPr id="15" name="Resim 14">
            <a:extLst>
              <a:ext uri="{FF2B5EF4-FFF2-40B4-BE49-F238E27FC236}">
                <a16:creationId xmlns:a16="http://schemas.microsoft.com/office/drawing/2014/main" id="{AEF8EC9C-9168-4CE5-937A-4C1F2B3B82A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99" t="24585" r="-1"/>
          <a:stretch/>
        </p:blipFill>
        <p:spPr>
          <a:xfrm>
            <a:off x="3736109" y="830474"/>
            <a:ext cx="4719782" cy="1494124"/>
          </a:xfrm>
          <a:prstGeom prst="rect">
            <a:avLst/>
          </a:prstGeom>
        </p:spPr>
      </p:pic>
      <p:sp>
        <p:nvSpPr>
          <p:cNvPr id="17" name="Metin kutusu 16">
            <a:extLst>
              <a:ext uri="{FF2B5EF4-FFF2-40B4-BE49-F238E27FC236}">
                <a16:creationId xmlns:a16="http://schemas.microsoft.com/office/drawing/2014/main" id="{E0C8DDBA-CF5C-4423-8741-07ACB781E7A4}"/>
              </a:ext>
            </a:extLst>
          </p:cNvPr>
          <p:cNvSpPr txBox="1"/>
          <p:nvPr/>
        </p:nvSpPr>
        <p:spPr>
          <a:xfrm>
            <a:off x="2329872" y="1252198"/>
            <a:ext cx="6192982" cy="3921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tr-T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Upper</a:t>
            </a:r>
            <a:r>
              <a:rPr lang="tr-TR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Beam</a:t>
            </a:r>
            <a:r>
              <a:rPr lang="tr-TR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(2 </a:t>
            </a:r>
            <a:r>
              <a:rPr lang="tr-T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piece</a:t>
            </a:r>
            <a:r>
              <a:rPr lang="tr-TR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)</a:t>
            </a:r>
            <a:endParaRPr lang="tr-TR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8" name="Metin kutusu 17">
            <a:extLst>
              <a:ext uri="{FF2B5EF4-FFF2-40B4-BE49-F238E27FC236}">
                <a16:creationId xmlns:a16="http://schemas.microsoft.com/office/drawing/2014/main" id="{1CF9CD44-97AF-4687-83F7-7A7DA83B4DDA}"/>
              </a:ext>
            </a:extLst>
          </p:cNvPr>
          <p:cNvSpPr txBox="1"/>
          <p:nvPr/>
        </p:nvSpPr>
        <p:spPr>
          <a:xfrm>
            <a:off x="2478661" y="1538167"/>
            <a:ext cx="2205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7 ton*2 </a:t>
            </a:r>
            <a:r>
              <a:rPr lang="tr-TR" sz="1000" dirty="0"/>
              <a:t>(</a:t>
            </a:r>
            <a:r>
              <a:rPr lang="tr-TR" sz="1000" dirty="0" err="1"/>
              <a:t>with</a:t>
            </a:r>
            <a:r>
              <a:rPr lang="tr-TR" sz="1000" dirty="0"/>
              <a:t> </a:t>
            </a:r>
            <a:r>
              <a:rPr lang="tr-TR" sz="1000" dirty="0" err="1"/>
              <a:t>safety</a:t>
            </a:r>
            <a:r>
              <a:rPr lang="tr-TR" sz="1000" dirty="0"/>
              <a:t> </a:t>
            </a:r>
            <a:r>
              <a:rPr lang="tr-TR" sz="1000" dirty="0" err="1"/>
              <a:t>factor</a:t>
            </a:r>
            <a:r>
              <a:rPr lang="tr-TR" sz="1000" dirty="0"/>
              <a:t> 1.15)</a:t>
            </a:r>
          </a:p>
        </p:txBody>
      </p:sp>
      <p:pic>
        <p:nvPicPr>
          <p:cNvPr id="20" name="Resim 19">
            <a:extLst>
              <a:ext uri="{FF2B5EF4-FFF2-40B4-BE49-F238E27FC236}">
                <a16:creationId xmlns:a16="http://schemas.microsoft.com/office/drawing/2014/main" id="{0A0C6008-28A5-4A52-91F4-13673044C7B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-1" t="14448" r="111"/>
          <a:stretch/>
        </p:blipFill>
        <p:spPr>
          <a:xfrm>
            <a:off x="2492515" y="5113871"/>
            <a:ext cx="4276437" cy="1744129"/>
          </a:xfrm>
          <a:prstGeom prst="rect">
            <a:avLst/>
          </a:prstGeom>
        </p:spPr>
      </p:pic>
      <p:sp>
        <p:nvSpPr>
          <p:cNvPr id="21" name="Metin kutusu 20">
            <a:extLst>
              <a:ext uri="{FF2B5EF4-FFF2-40B4-BE49-F238E27FC236}">
                <a16:creationId xmlns:a16="http://schemas.microsoft.com/office/drawing/2014/main" id="{DC96D5AC-ADD2-426C-8A3A-7A822DFE699B}"/>
              </a:ext>
            </a:extLst>
          </p:cNvPr>
          <p:cNvSpPr txBox="1"/>
          <p:nvPr/>
        </p:nvSpPr>
        <p:spPr>
          <a:xfrm>
            <a:off x="2436091" y="5789855"/>
            <a:ext cx="6192982" cy="3921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tr-T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Lower</a:t>
            </a:r>
            <a:r>
              <a:rPr lang="tr-TR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Beam</a:t>
            </a:r>
            <a:r>
              <a:rPr lang="tr-TR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(2 </a:t>
            </a:r>
            <a:r>
              <a:rPr lang="tr-T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piece</a:t>
            </a:r>
            <a:r>
              <a:rPr lang="tr-TR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)</a:t>
            </a:r>
            <a:endParaRPr lang="tr-TR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2" name="Metin kutusu 21">
            <a:extLst>
              <a:ext uri="{FF2B5EF4-FFF2-40B4-BE49-F238E27FC236}">
                <a16:creationId xmlns:a16="http://schemas.microsoft.com/office/drawing/2014/main" id="{D97E6E4B-C034-48ED-80FF-C2CDC5CE81B6}"/>
              </a:ext>
            </a:extLst>
          </p:cNvPr>
          <p:cNvSpPr txBox="1"/>
          <p:nvPr/>
        </p:nvSpPr>
        <p:spPr>
          <a:xfrm>
            <a:off x="2391297" y="6182014"/>
            <a:ext cx="23801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4.7 ton*2 </a:t>
            </a:r>
            <a:r>
              <a:rPr lang="tr-TR" sz="1000" dirty="0"/>
              <a:t>(</a:t>
            </a:r>
            <a:r>
              <a:rPr lang="tr-TR" sz="1000" dirty="0" err="1"/>
              <a:t>with</a:t>
            </a:r>
            <a:r>
              <a:rPr lang="tr-TR" sz="1000" dirty="0"/>
              <a:t> </a:t>
            </a:r>
            <a:r>
              <a:rPr lang="tr-TR" sz="1000" dirty="0" err="1"/>
              <a:t>safety</a:t>
            </a:r>
            <a:r>
              <a:rPr lang="tr-TR" sz="1000" dirty="0"/>
              <a:t> </a:t>
            </a:r>
            <a:r>
              <a:rPr lang="tr-TR" sz="1000" dirty="0" err="1"/>
              <a:t>factor</a:t>
            </a:r>
            <a:r>
              <a:rPr lang="tr-TR" sz="1000" dirty="0"/>
              <a:t> 1.15)</a:t>
            </a:r>
          </a:p>
        </p:txBody>
      </p:sp>
      <p:pic>
        <p:nvPicPr>
          <p:cNvPr id="24" name="Resim 23">
            <a:extLst>
              <a:ext uri="{FF2B5EF4-FFF2-40B4-BE49-F238E27FC236}">
                <a16:creationId xmlns:a16="http://schemas.microsoft.com/office/drawing/2014/main" id="{5DE1C265-D3DF-4D3E-8D52-987FD0602AC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3295" y="1722833"/>
            <a:ext cx="1917178" cy="2607177"/>
          </a:xfrm>
          <a:prstGeom prst="rect">
            <a:avLst/>
          </a:prstGeom>
        </p:spPr>
      </p:pic>
      <p:sp>
        <p:nvSpPr>
          <p:cNvPr id="25" name="Metin kutusu 24">
            <a:extLst>
              <a:ext uri="{FF2B5EF4-FFF2-40B4-BE49-F238E27FC236}">
                <a16:creationId xmlns:a16="http://schemas.microsoft.com/office/drawing/2014/main" id="{722482C2-EA09-4F79-814F-ADF0CAC237F8}"/>
              </a:ext>
            </a:extLst>
          </p:cNvPr>
          <p:cNvSpPr txBox="1"/>
          <p:nvPr/>
        </p:nvSpPr>
        <p:spPr>
          <a:xfrm>
            <a:off x="247073" y="4187641"/>
            <a:ext cx="3185598" cy="3921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Foot with Cylinder </a:t>
            </a:r>
            <a:r>
              <a:rPr lang="tr-TR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(1 </a:t>
            </a:r>
            <a:r>
              <a:rPr lang="tr-T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piece</a:t>
            </a:r>
            <a:r>
              <a:rPr lang="tr-TR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)</a:t>
            </a:r>
            <a:endParaRPr lang="tr-TR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6" name="Metin kutusu 25">
            <a:extLst>
              <a:ext uri="{FF2B5EF4-FFF2-40B4-BE49-F238E27FC236}">
                <a16:creationId xmlns:a16="http://schemas.microsoft.com/office/drawing/2014/main" id="{00AB11F9-68BF-4DB9-8943-BB56D5BC2471}"/>
              </a:ext>
            </a:extLst>
          </p:cNvPr>
          <p:cNvSpPr txBox="1"/>
          <p:nvPr/>
        </p:nvSpPr>
        <p:spPr>
          <a:xfrm>
            <a:off x="288387" y="4488173"/>
            <a:ext cx="19729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5 ton </a:t>
            </a:r>
            <a:r>
              <a:rPr lang="tr-TR" sz="1000" dirty="0"/>
              <a:t>(</a:t>
            </a:r>
            <a:r>
              <a:rPr lang="tr-TR" sz="1000" dirty="0" err="1"/>
              <a:t>with</a:t>
            </a:r>
            <a:r>
              <a:rPr lang="tr-TR" sz="1000" dirty="0"/>
              <a:t> </a:t>
            </a:r>
            <a:r>
              <a:rPr lang="tr-TR" sz="1000" dirty="0" err="1"/>
              <a:t>safety</a:t>
            </a:r>
            <a:r>
              <a:rPr lang="tr-TR" sz="1000" dirty="0"/>
              <a:t> </a:t>
            </a:r>
            <a:r>
              <a:rPr lang="tr-TR" sz="1000" dirty="0" err="1"/>
              <a:t>factor</a:t>
            </a:r>
            <a:r>
              <a:rPr lang="tr-TR" sz="1000" dirty="0"/>
              <a:t> 1.15)</a:t>
            </a:r>
          </a:p>
        </p:txBody>
      </p:sp>
      <p:cxnSp>
        <p:nvCxnSpPr>
          <p:cNvPr id="28" name="Düz Bağlayıcı 27">
            <a:extLst>
              <a:ext uri="{FF2B5EF4-FFF2-40B4-BE49-F238E27FC236}">
                <a16:creationId xmlns:a16="http://schemas.microsoft.com/office/drawing/2014/main" id="{94BF8850-0248-4CA0-BC11-FA487D29E63C}"/>
              </a:ext>
            </a:extLst>
          </p:cNvPr>
          <p:cNvCxnSpPr>
            <a:cxnSpLocks/>
          </p:cNvCxnSpPr>
          <p:nvPr/>
        </p:nvCxnSpPr>
        <p:spPr>
          <a:xfrm>
            <a:off x="1533236" y="3251200"/>
            <a:ext cx="2807855" cy="600364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0" name="Düz Bağlayıcı 29">
            <a:extLst>
              <a:ext uri="{FF2B5EF4-FFF2-40B4-BE49-F238E27FC236}">
                <a16:creationId xmlns:a16="http://schemas.microsoft.com/office/drawing/2014/main" id="{735E0DA1-74A2-4DAE-B3C8-D718650CD1E3}"/>
              </a:ext>
            </a:extLst>
          </p:cNvPr>
          <p:cNvCxnSpPr>
            <a:cxnSpLocks/>
          </p:cNvCxnSpPr>
          <p:nvPr/>
        </p:nvCxnSpPr>
        <p:spPr>
          <a:xfrm flipH="1">
            <a:off x="5954441" y="1538167"/>
            <a:ext cx="381704" cy="1408233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3" name="Düz Bağlayıcı 32">
            <a:extLst>
              <a:ext uri="{FF2B5EF4-FFF2-40B4-BE49-F238E27FC236}">
                <a16:creationId xmlns:a16="http://schemas.microsoft.com/office/drawing/2014/main" id="{48217E4D-44F0-4E6B-9643-AC7A55152509}"/>
              </a:ext>
            </a:extLst>
          </p:cNvPr>
          <p:cNvCxnSpPr>
            <a:cxnSpLocks/>
          </p:cNvCxnSpPr>
          <p:nvPr/>
        </p:nvCxnSpPr>
        <p:spPr>
          <a:xfrm flipH="1">
            <a:off x="6090310" y="1604676"/>
            <a:ext cx="245835" cy="1646524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6" name="Düz Bağlayıcı 35">
            <a:extLst>
              <a:ext uri="{FF2B5EF4-FFF2-40B4-BE49-F238E27FC236}">
                <a16:creationId xmlns:a16="http://schemas.microsoft.com/office/drawing/2014/main" id="{0D7BCE72-7DBE-4C5F-A1A5-042730CA9B40}"/>
              </a:ext>
            </a:extLst>
          </p:cNvPr>
          <p:cNvCxnSpPr>
            <a:cxnSpLocks/>
          </p:cNvCxnSpPr>
          <p:nvPr/>
        </p:nvCxnSpPr>
        <p:spPr>
          <a:xfrm flipH="1">
            <a:off x="9589728" y="2427938"/>
            <a:ext cx="671873" cy="2040154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8" name="Düz Bağlayıcı 37">
            <a:extLst>
              <a:ext uri="{FF2B5EF4-FFF2-40B4-BE49-F238E27FC236}">
                <a16:creationId xmlns:a16="http://schemas.microsoft.com/office/drawing/2014/main" id="{5BA2EF6D-02E7-43B2-B69F-C10E45F5B6C6}"/>
              </a:ext>
            </a:extLst>
          </p:cNvPr>
          <p:cNvCxnSpPr>
            <a:cxnSpLocks/>
          </p:cNvCxnSpPr>
          <p:nvPr/>
        </p:nvCxnSpPr>
        <p:spPr>
          <a:xfrm flipH="1">
            <a:off x="5697457" y="4737980"/>
            <a:ext cx="687329" cy="1492907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0" name="Düz Bağlayıcı 39">
            <a:extLst>
              <a:ext uri="{FF2B5EF4-FFF2-40B4-BE49-F238E27FC236}">
                <a16:creationId xmlns:a16="http://schemas.microsoft.com/office/drawing/2014/main" id="{5E9832AF-471F-441A-9B8B-CFCA4BB86ECA}"/>
              </a:ext>
            </a:extLst>
          </p:cNvPr>
          <p:cNvCxnSpPr>
            <a:cxnSpLocks/>
          </p:cNvCxnSpPr>
          <p:nvPr/>
        </p:nvCxnSpPr>
        <p:spPr>
          <a:xfrm flipH="1">
            <a:off x="5697457" y="4383720"/>
            <a:ext cx="332585" cy="1847167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4" name="Metin kutusu 43">
            <a:extLst>
              <a:ext uri="{FF2B5EF4-FFF2-40B4-BE49-F238E27FC236}">
                <a16:creationId xmlns:a16="http://schemas.microsoft.com/office/drawing/2014/main" id="{943AF3C6-42B8-4C1E-9E0A-A8D5BEB78AB7}"/>
              </a:ext>
            </a:extLst>
          </p:cNvPr>
          <p:cNvSpPr txBox="1"/>
          <p:nvPr/>
        </p:nvSpPr>
        <p:spPr>
          <a:xfrm>
            <a:off x="8900522" y="6319266"/>
            <a:ext cx="6192982" cy="3921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</a:rPr>
              <a:t>Total Mass:30.9 ton </a:t>
            </a:r>
            <a:r>
              <a:rPr lang="tr-TR" sz="1000" dirty="0"/>
              <a:t>(</a:t>
            </a:r>
            <a:r>
              <a:rPr lang="tr-TR" sz="1000" dirty="0" err="1"/>
              <a:t>with</a:t>
            </a:r>
            <a:r>
              <a:rPr lang="tr-TR" sz="1000" dirty="0"/>
              <a:t> </a:t>
            </a:r>
            <a:r>
              <a:rPr lang="tr-TR" sz="1000" dirty="0" err="1"/>
              <a:t>safety</a:t>
            </a:r>
            <a:r>
              <a:rPr lang="tr-TR" sz="1000" dirty="0"/>
              <a:t> </a:t>
            </a:r>
            <a:r>
              <a:rPr lang="tr-TR" sz="1000" dirty="0" err="1"/>
              <a:t>factor</a:t>
            </a:r>
            <a:r>
              <a:rPr lang="tr-TR" sz="1000" dirty="0"/>
              <a:t> 1.15)</a:t>
            </a:r>
            <a:r>
              <a:rPr lang="tr-TR" sz="10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tr-TR" sz="1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02386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1">
            <a:extLst>
              <a:ext uri="{FF2B5EF4-FFF2-40B4-BE49-F238E27FC236}">
                <a16:creationId xmlns:a16="http://schemas.microsoft.com/office/drawing/2014/main" id="{9C3F8C3C-BCF2-45BB-ADD6-F06499236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882" y="1248573"/>
            <a:ext cx="10515600" cy="115166"/>
          </a:xfrm>
        </p:spPr>
        <p:txBody>
          <a:bodyPr>
            <a:normAutofit fontScale="90000"/>
          </a:bodyPr>
          <a:lstStyle/>
          <a:p>
            <a:r>
              <a:rPr lang="tr-T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2.	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15051.02.00.000 MOBILE FOOT</a:t>
            </a:r>
            <a:r>
              <a:rPr lang="en-US" sz="1800" b="1" u="none" strike="noStrike" kern="0" spc="0" dirty="0">
                <a:ln>
                  <a:noFill/>
                </a:ln>
                <a:effectLst>
                  <a:outerShdw sx="0" sy="0">
                    <a:srgbClr val="000000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br>
              <a:rPr lang="tr-TR" sz="1800" b="1" u="none" strike="noStrike" kern="0" spc="0" dirty="0">
                <a:ln>
                  <a:noFill/>
                </a:ln>
                <a:effectLst>
                  <a:outerShdw sx="0" sy="0">
                    <a:srgbClr val="000000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tr-TR" b="1" dirty="0"/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8057A6A5-803E-4F52-B7A3-2C6F961476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2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5550" y="1145022"/>
            <a:ext cx="3343421" cy="4723245"/>
          </a:xfrm>
          <a:prstGeom prst="rect">
            <a:avLst/>
          </a:prstGeom>
        </p:spPr>
      </p:pic>
      <p:sp>
        <p:nvSpPr>
          <p:cNvPr id="8" name="Metin kutusu 7">
            <a:extLst>
              <a:ext uri="{FF2B5EF4-FFF2-40B4-BE49-F238E27FC236}">
                <a16:creationId xmlns:a16="http://schemas.microsoft.com/office/drawing/2014/main" id="{F26910B1-91C8-484C-A5AC-0D8DD170DE5A}"/>
              </a:ext>
            </a:extLst>
          </p:cNvPr>
          <p:cNvSpPr txBox="1"/>
          <p:nvPr/>
        </p:nvSpPr>
        <p:spPr>
          <a:xfrm>
            <a:off x="951711" y="6234546"/>
            <a:ext cx="2147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3.8 ton </a:t>
            </a:r>
            <a:r>
              <a:rPr lang="tr-TR" sz="1000" dirty="0"/>
              <a:t>(</a:t>
            </a:r>
            <a:r>
              <a:rPr lang="tr-TR" sz="1000" dirty="0" err="1"/>
              <a:t>with</a:t>
            </a:r>
            <a:r>
              <a:rPr lang="tr-TR" sz="1000" dirty="0"/>
              <a:t> </a:t>
            </a:r>
            <a:r>
              <a:rPr lang="tr-TR" sz="1000" dirty="0" err="1"/>
              <a:t>safety</a:t>
            </a:r>
            <a:r>
              <a:rPr lang="tr-TR" sz="1000" dirty="0"/>
              <a:t> </a:t>
            </a:r>
            <a:r>
              <a:rPr lang="tr-TR" sz="1000" dirty="0" err="1"/>
              <a:t>factor</a:t>
            </a:r>
            <a:r>
              <a:rPr lang="tr-TR" sz="1000" dirty="0"/>
              <a:t> 1.15)</a:t>
            </a:r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8D8DB945-C668-4C2D-8840-219F04AD1F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61589" y="984323"/>
            <a:ext cx="4229100" cy="5066405"/>
          </a:xfrm>
          <a:prstGeom prst="rect">
            <a:avLst/>
          </a:prstGeom>
        </p:spPr>
      </p:pic>
      <p:sp>
        <p:nvSpPr>
          <p:cNvPr id="10" name="Metin kutusu 9">
            <a:extLst>
              <a:ext uri="{FF2B5EF4-FFF2-40B4-BE49-F238E27FC236}">
                <a16:creationId xmlns:a16="http://schemas.microsoft.com/office/drawing/2014/main" id="{DBEF1E0D-AFE5-48D0-81A2-1A57597A8E55}"/>
              </a:ext>
            </a:extLst>
          </p:cNvPr>
          <p:cNvSpPr txBox="1"/>
          <p:nvPr/>
        </p:nvSpPr>
        <p:spPr>
          <a:xfrm>
            <a:off x="7734300" y="6096696"/>
            <a:ext cx="23801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1.4 ton*9 </a:t>
            </a:r>
            <a:r>
              <a:rPr lang="tr-TR" sz="1000" dirty="0"/>
              <a:t>(</a:t>
            </a:r>
            <a:r>
              <a:rPr lang="tr-TR" sz="1000" dirty="0" err="1"/>
              <a:t>with</a:t>
            </a:r>
            <a:r>
              <a:rPr lang="tr-TR" sz="1000" dirty="0"/>
              <a:t> </a:t>
            </a:r>
            <a:r>
              <a:rPr lang="tr-TR" sz="1000" dirty="0" err="1"/>
              <a:t>safety</a:t>
            </a:r>
            <a:r>
              <a:rPr lang="tr-TR" sz="1000" dirty="0"/>
              <a:t> </a:t>
            </a:r>
            <a:r>
              <a:rPr lang="tr-TR" sz="1000" dirty="0" err="1"/>
              <a:t>factor</a:t>
            </a:r>
            <a:r>
              <a:rPr lang="tr-TR" sz="1000" dirty="0"/>
              <a:t> 1.15)</a:t>
            </a:r>
          </a:p>
        </p:txBody>
      </p:sp>
      <p:sp>
        <p:nvSpPr>
          <p:cNvPr id="11" name="Başlık 1">
            <a:extLst>
              <a:ext uri="{FF2B5EF4-FFF2-40B4-BE49-F238E27FC236}">
                <a16:creationId xmlns:a16="http://schemas.microsoft.com/office/drawing/2014/main" id="{1E2F360E-69D3-49AC-B3A9-E3BAD5162350}"/>
              </a:ext>
            </a:extLst>
          </p:cNvPr>
          <p:cNvSpPr txBox="1">
            <a:spLocks/>
          </p:cNvSpPr>
          <p:nvPr/>
        </p:nvSpPr>
        <p:spPr>
          <a:xfrm>
            <a:off x="6934200" y="1087439"/>
            <a:ext cx="10515600" cy="1151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1600" b="1" dirty="0">
                <a:latin typeface="Calibri" panose="020F0502020204030204" pitchFamily="34" charset="0"/>
                <a:ea typeface="Calibri" panose="020F0502020204030204" pitchFamily="34" charset="0"/>
              </a:rPr>
              <a:t>3.	</a:t>
            </a:r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</a:rPr>
              <a:t>15051.03.00.000 ARM GROUP</a:t>
            </a:r>
            <a:r>
              <a:rPr lang="en-US" sz="1600" b="1" kern="0" dirty="0">
                <a:effectLst>
                  <a:outerShdw sx="0" sy="0">
                    <a:srgbClr val="000000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br>
              <a:rPr lang="tr-TR" sz="1600" b="1" kern="0" dirty="0">
                <a:effectLst>
                  <a:outerShdw sx="0" sy="0">
                    <a:srgbClr val="000000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tr-TR" sz="1600" dirty="0"/>
          </a:p>
        </p:txBody>
      </p:sp>
    </p:spTree>
    <p:extLst>
      <p:ext uri="{BB962C8B-B14F-4D97-AF65-F5344CB8AC3E}">
        <p14:creationId xmlns:p14="http://schemas.microsoft.com/office/powerpoint/2010/main" val="3693021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şlık 1">
            <a:extLst>
              <a:ext uri="{FF2B5EF4-FFF2-40B4-BE49-F238E27FC236}">
                <a16:creationId xmlns:a16="http://schemas.microsoft.com/office/drawing/2014/main" id="{BD2C789A-7A65-41D0-99B1-524A560A1E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782" y="741441"/>
            <a:ext cx="10515600" cy="115166"/>
          </a:xfrm>
        </p:spPr>
        <p:txBody>
          <a:bodyPr>
            <a:normAutofit fontScale="90000"/>
          </a:bodyPr>
          <a:lstStyle/>
          <a:p>
            <a:r>
              <a:rPr lang="tr-T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4.	</a:t>
            </a:r>
            <a:r>
              <a:rPr lang="en-US" sz="1800" b="1" u="none" strike="noStrike" kern="0" spc="0" dirty="0">
                <a:ln>
                  <a:noFill/>
                </a:ln>
                <a:effectLst>
                  <a:outerShdw sx="0" sy="0">
                    <a:srgbClr val="000000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15051.04.00.000 PRODUCT PICK UP TROLLEY GROUP:</a:t>
            </a:r>
            <a:br>
              <a:rPr lang="tr-TR" sz="1800" b="1" u="none" strike="noStrike" kern="0" spc="0" dirty="0">
                <a:ln>
                  <a:noFill/>
                </a:ln>
                <a:effectLst>
                  <a:outerShdw sx="0" sy="0">
                    <a:srgbClr val="000000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tr-TR" dirty="0"/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D3834575-D673-4FC0-9930-E50C158DE0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7000" contrast="-3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38758" y="2953541"/>
            <a:ext cx="6228130" cy="3832172"/>
          </a:xfrm>
          <a:prstGeom prst="rect">
            <a:avLst/>
          </a:prstGeom>
        </p:spPr>
      </p:pic>
      <p:pic>
        <p:nvPicPr>
          <p:cNvPr id="10" name="Resim 9">
            <a:extLst>
              <a:ext uri="{FF2B5EF4-FFF2-40B4-BE49-F238E27FC236}">
                <a16:creationId xmlns:a16="http://schemas.microsoft.com/office/drawing/2014/main" id="{AAFCE06E-9DCD-4855-BB11-C7031641011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31000"/>
                    </a14:imgEffect>
                  </a14:imgLayer>
                </a14:imgProps>
              </a:ext>
            </a:extLst>
          </a:blip>
          <a:srcRect l="8107"/>
          <a:stretch/>
        </p:blipFill>
        <p:spPr>
          <a:xfrm>
            <a:off x="274782" y="801432"/>
            <a:ext cx="5460624" cy="3414866"/>
          </a:xfrm>
          <a:prstGeom prst="rect">
            <a:avLst/>
          </a:prstGeom>
        </p:spPr>
      </p:pic>
      <p:sp>
        <p:nvSpPr>
          <p:cNvPr id="11" name="Metin kutusu 10">
            <a:extLst>
              <a:ext uri="{FF2B5EF4-FFF2-40B4-BE49-F238E27FC236}">
                <a16:creationId xmlns:a16="http://schemas.microsoft.com/office/drawing/2014/main" id="{A9E8F96B-38BA-4673-A0DB-8058A5BFE889}"/>
              </a:ext>
            </a:extLst>
          </p:cNvPr>
          <p:cNvSpPr txBox="1"/>
          <p:nvPr/>
        </p:nvSpPr>
        <p:spPr>
          <a:xfrm>
            <a:off x="392917" y="3429000"/>
            <a:ext cx="6192982" cy="3921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tr-T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Demoulding</a:t>
            </a:r>
            <a:r>
              <a:rPr lang="tr-TR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Car</a:t>
            </a:r>
            <a:endParaRPr lang="tr-TR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8BB041BB-533B-4E85-B706-64EC76C023A1}"/>
              </a:ext>
            </a:extLst>
          </p:cNvPr>
          <p:cNvSpPr txBox="1"/>
          <p:nvPr/>
        </p:nvSpPr>
        <p:spPr>
          <a:xfrm>
            <a:off x="541706" y="3714969"/>
            <a:ext cx="2147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1.9 ton </a:t>
            </a:r>
            <a:r>
              <a:rPr lang="tr-TR" sz="1000" dirty="0"/>
              <a:t>(</a:t>
            </a:r>
            <a:r>
              <a:rPr lang="tr-TR" sz="1000" dirty="0" err="1"/>
              <a:t>with</a:t>
            </a:r>
            <a:r>
              <a:rPr lang="tr-TR" sz="1000" dirty="0"/>
              <a:t> </a:t>
            </a:r>
            <a:r>
              <a:rPr lang="tr-TR" sz="1000" dirty="0" err="1"/>
              <a:t>safety</a:t>
            </a:r>
            <a:r>
              <a:rPr lang="tr-TR" sz="1000" dirty="0"/>
              <a:t> </a:t>
            </a:r>
            <a:r>
              <a:rPr lang="tr-TR" sz="1000" dirty="0" err="1"/>
              <a:t>factor</a:t>
            </a:r>
            <a:r>
              <a:rPr lang="tr-TR" sz="1000" dirty="0"/>
              <a:t> 1.15)</a:t>
            </a:r>
          </a:p>
        </p:txBody>
      </p:sp>
      <p:pic>
        <p:nvPicPr>
          <p:cNvPr id="14" name="Resim 13">
            <a:extLst>
              <a:ext uri="{FF2B5EF4-FFF2-40B4-BE49-F238E27FC236}">
                <a16:creationId xmlns:a16="http://schemas.microsoft.com/office/drawing/2014/main" id="{5F8B0AB5-E26F-41F5-8215-522F339DEDD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2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96000" y="767666"/>
            <a:ext cx="5347929" cy="2896795"/>
          </a:xfrm>
          <a:prstGeom prst="rect">
            <a:avLst/>
          </a:prstGeom>
        </p:spPr>
      </p:pic>
      <p:sp>
        <p:nvSpPr>
          <p:cNvPr id="15" name="Metin kutusu 14">
            <a:extLst>
              <a:ext uri="{FF2B5EF4-FFF2-40B4-BE49-F238E27FC236}">
                <a16:creationId xmlns:a16="http://schemas.microsoft.com/office/drawing/2014/main" id="{C3EE4ADC-6651-4BED-B0DE-6D6FD8A71AC7}"/>
              </a:ext>
            </a:extLst>
          </p:cNvPr>
          <p:cNvSpPr txBox="1"/>
          <p:nvPr/>
        </p:nvSpPr>
        <p:spPr>
          <a:xfrm>
            <a:off x="9484865" y="2953541"/>
            <a:ext cx="6192982" cy="3921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tr-T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Trolley</a:t>
            </a:r>
            <a:r>
              <a:rPr lang="tr-TR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Group</a:t>
            </a:r>
            <a:endParaRPr lang="tr-TR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6" name="Metin kutusu 15">
            <a:extLst>
              <a:ext uri="{FF2B5EF4-FFF2-40B4-BE49-F238E27FC236}">
                <a16:creationId xmlns:a16="http://schemas.microsoft.com/office/drawing/2014/main" id="{4FF965C2-09F5-44D7-A610-7D7D9D956DAE}"/>
              </a:ext>
            </a:extLst>
          </p:cNvPr>
          <p:cNvSpPr txBox="1"/>
          <p:nvPr/>
        </p:nvSpPr>
        <p:spPr>
          <a:xfrm>
            <a:off x="9514883" y="3295129"/>
            <a:ext cx="2264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0.33 ton </a:t>
            </a:r>
            <a:r>
              <a:rPr lang="tr-TR" sz="1000" dirty="0"/>
              <a:t>(</a:t>
            </a:r>
            <a:r>
              <a:rPr lang="tr-TR" sz="1000" dirty="0" err="1"/>
              <a:t>with</a:t>
            </a:r>
            <a:r>
              <a:rPr lang="tr-TR" sz="1000" dirty="0"/>
              <a:t> </a:t>
            </a:r>
            <a:r>
              <a:rPr lang="tr-TR" sz="1000" dirty="0" err="1"/>
              <a:t>safety</a:t>
            </a:r>
            <a:r>
              <a:rPr lang="tr-TR" sz="1000" dirty="0"/>
              <a:t> </a:t>
            </a:r>
            <a:r>
              <a:rPr lang="tr-TR" sz="1000" dirty="0" err="1"/>
              <a:t>factor</a:t>
            </a:r>
            <a:r>
              <a:rPr lang="tr-TR" sz="1000" dirty="0"/>
              <a:t> 1.15)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id="{DB3462BC-66D8-4B08-95AF-E79153852242}"/>
              </a:ext>
            </a:extLst>
          </p:cNvPr>
          <p:cNvSpPr txBox="1"/>
          <p:nvPr/>
        </p:nvSpPr>
        <p:spPr>
          <a:xfrm>
            <a:off x="8546561" y="6314895"/>
            <a:ext cx="6192982" cy="3921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</a:rPr>
              <a:t>Total Mass:2,23 ton*4 </a:t>
            </a:r>
            <a:r>
              <a:rPr lang="tr-TR" sz="1000" dirty="0"/>
              <a:t>(</a:t>
            </a:r>
            <a:r>
              <a:rPr lang="tr-TR" sz="1000" dirty="0" err="1"/>
              <a:t>with</a:t>
            </a:r>
            <a:r>
              <a:rPr lang="tr-TR" sz="1000" dirty="0"/>
              <a:t> </a:t>
            </a:r>
            <a:r>
              <a:rPr lang="tr-TR" sz="1000" dirty="0" err="1"/>
              <a:t>safety</a:t>
            </a:r>
            <a:r>
              <a:rPr lang="tr-TR" sz="1000" dirty="0"/>
              <a:t> </a:t>
            </a:r>
            <a:r>
              <a:rPr lang="tr-TR" sz="1000" dirty="0" err="1"/>
              <a:t>factor</a:t>
            </a:r>
            <a:r>
              <a:rPr lang="tr-TR" sz="1000" dirty="0"/>
              <a:t> 1.15)</a:t>
            </a:r>
            <a:r>
              <a:rPr lang="tr-TR" sz="10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tr-TR" sz="1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75406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şlık 1">
            <a:extLst>
              <a:ext uri="{FF2B5EF4-FFF2-40B4-BE49-F238E27FC236}">
                <a16:creationId xmlns:a16="http://schemas.microsoft.com/office/drawing/2014/main" id="{25DF9E45-4538-4CD2-B641-2BDF7A00F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182" y="1165238"/>
            <a:ext cx="10515600" cy="115166"/>
          </a:xfrm>
        </p:spPr>
        <p:txBody>
          <a:bodyPr>
            <a:normAutofit fontScale="90000"/>
          </a:bodyPr>
          <a:lstStyle/>
          <a:p>
            <a:r>
              <a:rPr lang="tr-T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5.	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15051.05.00.000 FLYWEIGHT HOLDER GROUP</a:t>
            </a:r>
            <a:r>
              <a:rPr lang="en-US" sz="1800" b="1" u="none" strike="noStrike" kern="0" spc="0" dirty="0">
                <a:ln>
                  <a:noFill/>
                </a:ln>
                <a:effectLst>
                  <a:outerShdw sx="0" sy="0">
                    <a:srgbClr val="000000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br>
              <a:rPr lang="tr-TR" sz="1800" b="1" u="none" strike="noStrike" kern="0" spc="0" dirty="0">
                <a:ln>
                  <a:noFill/>
                </a:ln>
                <a:effectLst>
                  <a:outerShdw sx="0" sy="0">
                    <a:srgbClr val="000000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tr-TR" b="1" dirty="0"/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FCAC1CCF-49CE-448A-BE37-444CB680BC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632" y="1608423"/>
            <a:ext cx="4121561" cy="4364687"/>
          </a:xfrm>
          <a:prstGeom prst="rect">
            <a:avLst/>
          </a:prstGeom>
        </p:spPr>
      </p:pic>
      <p:sp>
        <p:nvSpPr>
          <p:cNvPr id="9" name="Metin kutusu 8">
            <a:extLst>
              <a:ext uri="{FF2B5EF4-FFF2-40B4-BE49-F238E27FC236}">
                <a16:creationId xmlns:a16="http://schemas.microsoft.com/office/drawing/2014/main" id="{7C25E67D-70E8-419E-9D17-045B2964F7E5}"/>
              </a:ext>
            </a:extLst>
          </p:cNvPr>
          <p:cNvSpPr txBox="1"/>
          <p:nvPr/>
        </p:nvSpPr>
        <p:spPr>
          <a:xfrm>
            <a:off x="585632" y="6200895"/>
            <a:ext cx="6192982" cy="3921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</a:rPr>
              <a:t>Total Mass:0,9 ton*2 </a:t>
            </a:r>
            <a:r>
              <a:rPr lang="tr-TR" sz="1000" dirty="0"/>
              <a:t>(</a:t>
            </a:r>
            <a:r>
              <a:rPr lang="tr-TR" sz="1000" dirty="0" err="1"/>
              <a:t>with</a:t>
            </a:r>
            <a:r>
              <a:rPr lang="tr-TR" sz="1000" dirty="0"/>
              <a:t> </a:t>
            </a:r>
            <a:r>
              <a:rPr lang="tr-TR" sz="1000" dirty="0" err="1"/>
              <a:t>safety</a:t>
            </a:r>
            <a:r>
              <a:rPr lang="tr-TR" sz="1000" dirty="0"/>
              <a:t> </a:t>
            </a:r>
            <a:r>
              <a:rPr lang="tr-TR" sz="1000" dirty="0" err="1"/>
              <a:t>factor</a:t>
            </a:r>
            <a:r>
              <a:rPr lang="tr-TR" sz="1000" dirty="0"/>
              <a:t> 1.15)</a:t>
            </a:r>
            <a:r>
              <a:rPr lang="tr-TR" sz="10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tr-TR" sz="1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2" name="Başlık 1">
            <a:extLst>
              <a:ext uri="{FF2B5EF4-FFF2-40B4-BE49-F238E27FC236}">
                <a16:creationId xmlns:a16="http://schemas.microsoft.com/office/drawing/2014/main" id="{0ABC9B4E-F94A-469B-BC04-B35F396D5DC1}"/>
              </a:ext>
            </a:extLst>
          </p:cNvPr>
          <p:cNvSpPr txBox="1">
            <a:spLocks/>
          </p:cNvSpPr>
          <p:nvPr/>
        </p:nvSpPr>
        <p:spPr>
          <a:xfrm>
            <a:off x="6518266" y="919167"/>
            <a:ext cx="10515600" cy="1151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1600" b="1" dirty="0">
                <a:latin typeface="Calibri" panose="020F0502020204030204" pitchFamily="34" charset="0"/>
                <a:ea typeface="Calibri" panose="020F0502020204030204" pitchFamily="34" charset="0"/>
              </a:rPr>
              <a:t>6.	</a:t>
            </a:r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</a:rPr>
              <a:t>SLIP PRESSURE TANK GROUP</a:t>
            </a:r>
            <a:r>
              <a:rPr lang="en-US" sz="1600" b="1" kern="0" dirty="0">
                <a:effectLst>
                  <a:outerShdw sx="0" sy="0">
                    <a:srgbClr val="000000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br>
              <a:rPr lang="tr-TR" sz="1600" b="1" kern="0" dirty="0">
                <a:effectLst>
                  <a:outerShdw sx="0" sy="0">
                    <a:srgbClr val="000000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tr-TR" sz="1600" b="1" dirty="0"/>
          </a:p>
        </p:txBody>
      </p:sp>
      <p:pic>
        <p:nvPicPr>
          <p:cNvPr id="13" name="Resim 12">
            <a:extLst>
              <a:ext uri="{FF2B5EF4-FFF2-40B4-BE49-F238E27FC236}">
                <a16:creationId xmlns:a16="http://schemas.microsoft.com/office/drawing/2014/main" id="{8E650687-DFD2-4A2E-B518-5D7A5C1B14F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3000"/>
                    </a14:imgEffect>
                  </a14:imgLayer>
                </a14:imgProps>
              </a:ext>
            </a:extLst>
          </a:blip>
          <a:srcRect l="2151" t="7336" r="-2151" b="-2283"/>
          <a:stretch/>
        </p:blipFill>
        <p:spPr>
          <a:xfrm>
            <a:off x="6966732" y="1018594"/>
            <a:ext cx="2147704" cy="5378380"/>
          </a:xfrm>
          <a:prstGeom prst="rect">
            <a:avLst/>
          </a:prstGeom>
        </p:spPr>
      </p:pic>
      <p:sp>
        <p:nvSpPr>
          <p:cNvPr id="14" name="Metin kutusu 13">
            <a:extLst>
              <a:ext uri="{FF2B5EF4-FFF2-40B4-BE49-F238E27FC236}">
                <a16:creationId xmlns:a16="http://schemas.microsoft.com/office/drawing/2014/main" id="{1AD73572-99E0-4AA7-ABE1-6572A288F662}"/>
              </a:ext>
            </a:extLst>
          </p:cNvPr>
          <p:cNvSpPr txBox="1"/>
          <p:nvPr/>
        </p:nvSpPr>
        <p:spPr>
          <a:xfrm>
            <a:off x="8822924" y="1608423"/>
            <a:ext cx="6192982" cy="3921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tr-T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Pressure</a:t>
            </a:r>
            <a:r>
              <a:rPr lang="tr-TR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Tank</a:t>
            </a:r>
            <a:endParaRPr lang="tr-TR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5" name="Metin kutusu 14">
            <a:extLst>
              <a:ext uri="{FF2B5EF4-FFF2-40B4-BE49-F238E27FC236}">
                <a16:creationId xmlns:a16="http://schemas.microsoft.com/office/drawing/2014/main" id="{0B069CF6-A52B-4167-9811-053E741A2E26}"/>
              </a:ext>
            </a:extLst>
          </p:cNvPr>
          <p:cNvSpPr txBox="1"/>
          <p:nvPr/>
        </p:nvSpPr>
        <p:spPr>
          <a:xfrm>
            <a:off x="9011042" y="1894393"/>
            <a:ext cx="2147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0.1 ton </a:t>
            </a:r>
            <a:r>
              <a:rPr lang="tr-TR" sz="1000" dirty="0"/>
              <a:t>(</a:t>
            </a:r>
            <a:r>
              <a:rPr lang="tr-TR" sz="1000" dirty="0" err="1"/>
              <a:t>with</a:t>
            </a:r>
            <a:r>
              <a:rPr lang="tr-TR" sz="1000" dirty="0"/>
              <a:t> </a:t>
            </a:r>
            <a:r>
              <a:rPr lang="tr-TR" sz="1000" dirty="0" err="1"/>
              <a:t>safety</a:t>
            </a:r>
            <a:r>
              <a:rPr lang="tr-TR" sz="1000" dirty="0"/>
              <a:t> </a:t>
            </a:r>
            <a:r>
              <a:rPr lang="tr-TR" sz="1000" dirty="0" err="1"/>
              <a:t>factor</a:t>
            </a:r>
            <a:r>
              <a:rPr lang="tr-TR" sz="1000" dirty="0"/>
              <a:t> 1.15)</a:t>
            </a:r>
          </a:p>
        </p:txBody>
      </p:sp>
      <p:sp>
        <p:nvSpPr>
          <p:cNvPr id="16" name="Metin kutusu 15">
            <a:extLst>
              <a:ext uri="{FF2B5EF4-FFF2-40B4-BE49-F238E27FC236}">
                <a16:creationId xmlns:a16="http://schemas.microsoft.com/office/drawing/2014/main" id="{9BC1FD8B-041C-459D-A3A0-6B6D1713EFBD}"/>
              </a:ext>
            </a:extLst>
          </p:cNvPr>
          <p:cNvSpPr txBox="1"/>
          <p:nvPr/>
        </p:nvSpPr>
        <p:spPr>
          <a:xfrm>
            <a:off x="8859796" y="3990069"/>
            <a:ext cx="6192982" cy="3921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tr-TR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Slip </a:t>
            </a:r>
            <a:r>
              <a:rPr lang="tr-T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Line</a:t>
            </a:r>
            <a:endParaRPr lang="tr-TR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id="{75D16868-849E-43F1-913A-A03157FD68A6}"/>
              </a:ext>
            </a:extLst>
          </p:cNvPr>
          <p:cNvSpPr txBox="1"/>
          <p:nvPr/>
        </p:nvSpPr>
        <p:spPr>
          <a:xfrm>
            <a:off x="9008585" y="4276038"/>
            <a:ext cx="2147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0.1 ton </a:t>
            </a:r>
            <a:r>
              <a:rPr lang="tr-TR" sz="1000" dirty="0"/>
              <a:t>(</a:t>
            </a:r>
            <a:r>
              <a:rPr lang="tr-TR" sz="1000" dirty="0" err="1"/>
              <a:t>with</a:t>
            </a:r>
            <a:r>
              <a:rPr lang="tr-TR" sz="1000" dirty="0"/>
              <a:t> </a:t>
            </a:r>
            <a:r>
              <a:rPr lang="tr-TR" sz="1000" dirty="0" err="1"/>
              <a:t>safety</a:t>
            </a:r>
            <a:r>
              <a:rPr lang="tr-TR" sz="1000" dirty="0"/>
              <a:t> </a:t>
            </a:r>
            <a:r>
              <a:rPr lang="tr-TR" sz="1000" dirty="0" err="1"/>
              <a:t>factor</a:t>
            </a:r>
            <a:r>
              <a:rPr lang="tr-TR" sz="1000" dirty="0"/>
              <a:t> 1.15)</a:t>
            </a:r>
          </a:p>
        </p:txBody>
      </p:sp>
    </p:spTree>
    <p:extLst>
      <p:ext uri="{BB962C8B-B14F-4D97-AF65-F5344CB8AC3E}">
        <p14:creationId xmlns:p14="http://schemas.microsoft.com/office/powerpoint/2010/main" val="4110808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</TotalTime>
  <Words>332</Words>
  <Application>Microsoft Office PowerPoint</Application>
  <PresentationFormat>Širokoúhlá obrazovka</PresentationFormat>
  <Paragraphs>54</Paragraphs>
  <Slides>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Symbol</vt:lpstr>
      <vt:lpstr>Tahoma</vt:lpstr>
      <vt:lpstr>Office Teması</vt:lpstr>
      <vt:lpstr>Prezentace aplikace PowerPoint</vt:lpstr>
      <vt:lpstr>Prezentace aplikace PowerPoint</vt:lpstr>
      <vt:lpstr>15051.01.00.000 CHASSIS GROUP: </vt:lpstr>
      <vt:lpstr>2. 15051.02.00.000 MOBILE FOOT: </vt:lpstr>
      <vt:lpstr>4. 15051.04.00.000 PRODUCT PICK UP TROLLEY GROUP: </vt:lpstr>
      <vt:lpstr>5. 15051.05.00.000 FLYWEIGHT HOLDER GROUP: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Ayşe YILMAZ</dc:creator>
  <cp:lastModifiedBy>Lukáš Víšek</cp:lastModifiedBy>
  <cp:revision>12</cp:revision>
  <dcterms:created xsi:type="dcterms:W3CDTF">2022-04-06T10:42:08Z</dcterms:created>
  <dcterms:modified xsi:type="dcterms:W3CDTF">2023-11-07T06:32:25Z</dcterms:modified>
</cp:coreProperties>
</file>