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80" d="100"/>
          <a:sy n="80" d="100"/>
        </p:scale>
        <p:origin x="3084" y="90"/>
      </p:cViewPr>
      <p:guideLst>
        <p:guide orient="horz" pos="2880"/>
        <p:guide pos="2160"/>
      </p:guideLst>
    </p:cSldViewPr>
  </p:slideViewPr>
  <p:outlineViewPr>
    <p:cViewPr>
      <p:scale>
        <a:sx n="33" d="100"/>
        <a:sy n="33" d="100"/>
      </p:scale>
      <p:origin x="0" y="5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1694D11-0B4A-4D21-BB5C-CF71E75071E1}" type="datetimeFigureOut">
              <a:rPr lang="en-US" smtClean="0"/>
              <a:pPr/>
              <a:t>8/7/2023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694D11-0B4A-4D21-BB5C-CF71E75071E1}" type="datetimeFigureOut">
              <a:rPr lang="en-US" smtClean="0"/>
              <a:pPr/>
              <a:t>8/7/2023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694D11-0B4A-4D21-BB5C-CF71E75071E1}" type="datetimeFigureOut">
              <a:rPr lang="en-US" smtClean="0"/>
              <a:pPr/>
              <a:t>8/7/2023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694D11-0B4A-4D21-BB5C-CF71E75071E1}" type="datetimeFigureOut">
              <a:rPr lang="en-US" smtClean="0"/>
              <a:pPr/>
              <a:t>8/7/2023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694D11-0B4A-4D21-BB5C-CF71E75071E1}" type="datetimeFigureOut">
              <a:rPr lang="en-US" smtClean="0"/>
              <a:pPr/>
              <a:t>8/7/2023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694D11-0B4A-4D21-BB5C-CF71E75071E1}" type="datetimeFigureOut">
              <a:rPr lang="en-US" smtClean="0"/>
              <a:pPr/>
              <a:t>8/7/2023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1694D11-0B4A-4D21-BB5C-CF71E75071E1}" type="datetimeFigureOut">
              <a:rPr lang="en-US" smtClean="0"/>
              <a:pPr/>
              <a:t>8/7/2023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1694D11-0B4A-4D21-BB5C-CF71E75071E1}" type="datetimeFigureOut">
              <a:rPr lang="en-US" smtClean="0"/>
              <a:pPr/>
              <a:t>8/7/2023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94D11-0B4A-4D21-BB5C-CF71E75071E1}" type="datetimeFigureOut">
              <a:rPr lang="en-US" smtClean="0"/>
              <a:pPr/>
              <a:t>8/7/2023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94D11-0B4A-4D21-BB5C-CF71E75071E1}" type="datetimeFigureOut">
              <a:rPr lang="en-US" smtClean="0"/>
              <a:pPr/>
              <a:t>8/7/2023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94D11-0B4A-4D21-BB5C-CF71E75071E1}" type="datetimeFigureOut">
              <a:rPr lang="en-US" smtClean="0"/>
              <a:pPr/>
              <a:t>8/7/2023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6EEC9-8A16-4AE5-A306-B0A1E80A493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1694D11-0B4A-4D21-BB5C-CF71E75071E1}" type="datetimeFigureOut">
              <a:rPr lang="en-US" smtClean="0"/>
              <a:pPr/>
              <a:t>8/7/2023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A86EEC9-8A16-4AE5-A306-B0A1E80A493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0"/>
            <a:ext cx="6157934" cy="1913467"/>
          </a:xfrm>
        </p:spPr>
        <p:txBody>
          <a:bodyPr>
            <a:normAutofit fontScale="90000"/>
          </a:bodyPr>
          <a:lstStyle/>
          <a:p>
            <a:pPr algn="ctr"/>
            <a:br>
              <a:rPr lang="en-GB" sz="1600" u="sng" dirty="0"/>
            </a:br>
            <a:r>
              <a:rPr lang="en-GB" u="sng" dirty="0"/>
              <a:t>MACHINE IDENTICATION NUMBER: ROM001</a:t>
            </a:r>
            <a:br>
              <a:rPr lang="en-GB" u="sng" dirty="0"/>
            </a:br>
            <a:br>
              <a:rPr lang="en-GB" u="sng" dirty="0"/>
            </a:br>
            <a:br>
              <a:rPr lang="en-GB" sz="1600" u="sng" dirty="0"/>
            </a:br>
            <a:br>
              <a:rPr lang="en-GB" sz="1600" u="sng" dirty="0"/>
            </a:br>
            <a:br>
              <a:rPr lang="en-GB" sz="1600" u="sng" dirty="0"/>
            </a:br>
            <a:br>
              <a:rPr lang="en-GB" sz="1600" u="sng" dirty="0"/>
            </a:br>
            <a:endParaRPr lang="en-GB" sz="1600" u="sng" dirty="0"/>
          </a:p>
        </p:txBody>
      </p:sp>
      <p:sp>
        <p:nvSpPr>
          <p:cNvPr id="6" name="Text Placeholder 5"/>
          <p:cNvSpPr>
            <a:spLocks noGrp="1"/>
          </p:cNvSpPr>
          <p:nvPr>
            <p:ph type="body" sz="half" idx="2"/>
          </p:nvPr>
        </p:nvSpPr>
        <p:spPr>
          <a:xfrm>
            <a:off x="0" y="2083046"/>
            <a:ext cx="2924944" cy="7072330"/>
          </a:xfrm>
        </p:spPr>
        <p:txBody>
          <a:bodyPr>
            <a:normAutofit/>
          </a:bodyPr>
          <a:lstStyle/>
          <a:p>
            <a:pPr algn="ctr"/>
            <a:r>
              <a:rPr lang="en-GB" sz="1600" b="1" u="sng" dirty="0"/>
              <a:t>MACHINE DETAILS</a:t>
            </a:r>
          </a:p>
        </p:txBody>
      </p:sp>
      <p:graphicFrame>
        <p:nvGraphicFramePr>
          <p:cNvPr id="8" name="Table 7"/>
          <p:cNvGraphicFramePr>
            <a:graphicFrameLocks noGrp="1"/>
          </p:cNvGraphicFramePr>
          <p:nvPr>
            <p:extLst>
              <p:ext uri="{D42A27DB-BD31-4B8C-83A1-F6EECF244321}">
                <p14:modId xmlns:p14="http://schemas.microsoft.com/office/powerpoint/2010/main" val="2761436900"/>
              </p:ext>
            </p:extLst>
          </p:nvPr>
        </p:nvGraphicFramePr>
        <p:xfrm>
          <a:off x="219209" y="627583"/>
          <a:ext cx="6405384" cy="1357322"/>
        </p:xfrm>
        <a:graphic>
          <a:graphicData uri="http://schemas.openxmlformats.org/drawingml/2006/table">
            <a:tbl>
              <a:tblPr firstRow="1" bandRow="1">
                <a:tableStyleId>{5C22544A-7EE6-4342-B048-85BDC9FD1C3A}</a:tableStyleId>
              </a:tblPr>
              <a:tblGrid>
                <a:gridCol w="3059214">
                  <a:extLst>
                    <a:ext uri="{9D8B030D-6E8A-4147-A177-3AD203B41FA5}">
                      <a16:colId xmlns:a16="http://schemas.microsoft.com/office/drawing/2014/main" val="20000"/>
                    </a:ext>
                  </a:extLst>
                </a:gridCol>
                <a:gridCol w="3346170">
                  <a:extLst>
                    <a:ext uri="{9D8B030D-6E8A-4147-A177-3AD203B41FA5}">
                      <a16:colId xmlns:a16="http://schemas.microsoft.com/office/drawing/2014/main" val="20001"/>
                    </a:ext>
                  </a:extLst>
                </a:gridCol>
              </a:tblGrid>
              <a:tr h="1357322">
                <a:tc>
                  <a:txBody>
                    <a:bodyPr/>
                    <a:lstStyle/>
                    <a:p>
                      <a:pPr algn="ctr"/>
                      <a:r>
                        <a:rPr lang="en-GB" u="sng" dirty="0"/>
                        <a:t>SPECIFICATION</a:t>
                      </a:r>
                      <a:r>
                        <a:rPr lang="en-GB" u="sng" baseline="0" dirty="0"/>
                        <a:t> FOR</a:t>
                      </a:r>
                    </a:p>
                    <a:p>
                      <a:pPr algn="ctr"/>
                      <a:r>
                        <a:rPr lang="en-GB" u="sng" baseline="0" dirty="0"/>
                        <a:t>MODEL</a:t>
                      </a:r>
                    </a:p>
                    <a:p>
                      <a:pPr algn="ctr"/>
                      <a:r>
                        <a:rPr lang="en-GB" u="sng" baseline="0" dirty="0"/>
                        <a:t>SERIAL NUMBER(S)</a:t>
                      </a:r>
                      <a:endParaRPr lang="en-GB" u="sng" dirty="0"/>
                    </a:p>
                  </a:txBody>
                  <a:tcPr/>
                </a:tc>
                <a:tc>
                  <a:txBody>
                    <a:bodyPr/>
                    <a:lstStyle/>
                    <a:p>
                      <a:pPr algn="ctr"/>
                      <a:r>
                        <a:rPr lang="en-GB" b="1" dirty="0"/>
                        <a:t>KKA</a:t>
                      </a:r>
                    </a:p>
                  </a:txBody>
                  <a:tcPr marL="45720" marR="45720">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83286969"/>
              </p:ext>
            </p:extLst>
          </p:nvPr>
        </p:nvGraphicFramePr>
        <p:xfrm>
          <a:off x="219209" y="2515441"/>
          <a:ext cx="2736304" cy="6461947"/>
        </p:xfrm>
        <a:graphic>
          <a:graphicData uri="http://schemas.openxmlformats.org/drawingml/2006/table">
            <a:tbl>
              <a:tblPr firstRow="1" bandRow="1">
                <a:tableStyleId>{D7AC3CCA-C797-4891-BE02-D94E43425B78}</a:tableStyleId>
              </a:tblPr>
              <a:tblGrid>
                <a:gridCol w="187220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tblGrid>
              <a:tr h="228717">
                <a:tc>
                  <a:txBody>
                    <a:bodyPr/>
                    <a:lstStyle/>
                    <a:p>
                      <a:r>
                        <a:rPr lang="en-GB" sz="1200" dirty="0"/>
                        <a:t>VOLTAGE</a:t>
                      </a:r>
                    </a:p>
                  </a:txBody>
                  <a:tcPr marL="45720" marR="45720"/>
                </a:tc>
                <a:tc>
                  <a:txBody>
                    <a:bodyPr/>
                    <a:lstStyle/>
                    <a:p>
                      <a:r>
                        <a:rPr lang="en-GB" sz="1200" dirty="0"/>
                        <a:t>415V</a:t>
                      </a:r>
                    </a:p>
                  </a:txBody>
                  <a:tcPr/>
                </a:tc>
                <a:extLst>
                  <a:ext uri="{0D108BD9-81ED-4DB2-BD59-A6C34878D82A}">
                    <a16:rowId xmlns:a16="http://schemas.microsoft.com/office/drawing/2014/main" val="10000"/>
                  </a:ext>
                </a:extLst>
              </a:tr>
              <a:tr h="428213">
                <a:tc>
                  <a:txBody>
                    <a:bodyPr/>
                    <a:lstStyle/>
                    <a:p>
                      <a:r>
                        <a:rPr lang="en-GB" sz="1200" b="1" dirty="0"/>
                        <a:t>COLOUR</a:t>
                      </a:r>
                    </a:p>
                  </a:txBody>
                  <a:tcPr marL="45720" marR="45720"/>
                </a:tc>
                <a:tc>
                  <a:txBody>
                    <a:bodyPr/>
                    <a:lstStyle/>
                    <a:p>
                      <a:r>
                        <a:rPr lang="en-GB" sz="1200" b="1" dirty="0"/>
                        <a:t>BLUE</a:t>
                      </a:r>
                    </a:p>
                    <a:p>
                      <a:r>
                        <a:rPr lang="en-GB" sz="1200" b="1" dirty="0"/>
                        <a:t>GRAY</a:t>
                      </a:r>
                    </a:p>
                  </a:txBody>
                  <a:tcPr/>
                </a:tc>
                <a:extLst>
                  <a:ext uri="{0D108BD9-81ED-4DB2-BD59-A6C34878D82A}">
                    <a16:rowId xmlns:a16="http://schemas.microsoft.com/office/drawing/2014/main" val="10001"/>
                  </a:ext>
                </a:extLst>
              </a:tr>
              <a:tr h="428213">
                <a:tc>
                  <a:txBody>
                    <a:bodyPr/>
                    <a:lstStyle/>
                    <a:p>
                      <a:r>
                        <a:rPr lang="en-GB" sz="1200" dirty="0"/>
                        <a:t>MAX LOAD PER TRAY</a:t>
                      </a:r>
                    </a:p>
                  </a:txBody>
                  <a:tcPr marL="45720" marR="45720"/>
                </a:tc>
                <a:tc>
                  <a:txBody>
                    <a:bodyPr/>
                    <a:lstStyle/>
                    <a:p>
                      <a:r>
                        <a:rPr lang="en-GB" sz="1200" dirty="0"/>
                        <a:t>250Kg</a:t>
                      </a:r>
                    </a:p>
                  </a:txBody>
                  <a:tcPr/>
                </a:tc>
                <a:extLst>
                  <a:ext uri="{0D108BD9-81ED-4DB2-BD59-A6C34878D82A}">
                    <a16:rowId xmlns:a16="http://schemas.microsoft.com/office/drawing/2014/main" val="10002"/>
                  </a:ext>
                </a:extLst>
              </a:tr>
              <a:tr h="715057">
                <a:tc>
                  <a:txBody>
                    <a:bodyPr/>
                    <a:lstStyle/>
                    <a:p>
                      <a:r>
                        <a:rPr lang="en-GB" sz="1200" dirty="0"/>
                        <a:t>NUMBER</a:t>
                      </a:r>
                      <a:r>
                        <a:rPr lang="en-GB" sz="1200" baseline="0" dirty="0"/>
                        <a:t> OF TRAYs</a:t>
                      </a:r>
                      <a:endParaRPr lang="en-GB" sz="1200" dirty="0"/>
                    </a:p>
                  </a:txBody>
                  <a:tcPr marL="45720" marR="45720"/>
                </a:tc>
                <a:tc>
                  <a:txBody>
                    <a:bodyPr/>
                    <a:lstStyle/>
                    <a:p>
                      <a:r>
                        <a:rPr lang="en-GB" sz="1200" dirty="0"/>
                        <a:t>20</a:t>
                      </a:r>
                    </a:p>
                  </a:txBody>
                  <a:tcPr/>
                </a:tc>
                <a:extLst>
                  <a:ext uri="{0D108BD9-81ED-4DB2-BD59-A6C34878D82A}">
                    <a16:rowId xmlns:a16="http://schemas.microsoft.com/office/drawing/2014/main" val="10003"/>
                  </a:ext>
                </a:extLst>
              </a:tr>
              <a:tr h="428213">
                <a:tc>
                  <a:txBody>
                    <a:bodyPr/>
                    <a:lstStyle/>
                    <a:p>
                      <a:endParaRPr lang="en-GB" sz="1200" dirty="0"/>
                    </a:p>
                  </a:txBody>
                  <a:tcPr marL="45720" marR="45720"/>
                </a:tc>
                <a:tc>
                  <a:txBody>
                    <a:bodyPr/>
                    <a:lstStyle/>
                    <a:p>
                      <a:endParaRPr lang="en-GB" sz="1200" dirty="0"/>
                    </a:p>
                  </a:txBody>
                  <a:tcPr/>
                </a:tc>
                <a:extLst>
                  <a:ext uri="{0D108BD9-81ED-4DB2-BD59-A6C34878D82A}">
                    <a16:rowId xmlns:a16="http://schemas.microsoft.com/office/drawing/2014/main" val="10004"/>
                  </a:ext>
                </a:extLst>
              </a:tr>
              <a:tr h="563129">
                <a:tc>
                  <a:txBody>
                    <a:bodyPr/>
                    <a:lstStyle/>
                    <a:p>
                      <a:endParaRPr lang="en-GB" sz="1200" dirty="0"/>
                    </a:p>
                    <a:p>
                      <a:r>
                        <a:rPr lang="en-GB" sz="1400" b="1" u="sng" dirty="0"/>
                        <a:t>MACHINE</a:t>
                      </a:r>
                      <a:r>
                        <a:rPr lang="en-GB" sz="1400" b="1" u="sng" baseline="0" dirty="0"/>
                        <a:t> DIMENSIONS</a:t>
                      </a:r>
                      <a:endParaRPr lang="en-GB" sz="1400" b="1" u="sng" dirty="0"/>
                    </a:p>
                  </a:txBody>
                  <a:tcPr marL="45720" marR="45720"/>
                </a:tc>
                <a:tc>
                  <a:txBody>
                    <a:bodyPr/>
                    <a:lstStyle/>
                    <a:p>
                      <a:endParaRPr lang="en-GB" sz="1200" dirty="0"/>
                    </a:p>
                  </a:txBody>
                  <a:tcPr/>
                </a:tc>
                <a:extLst>
                  <a:ext uri="{0D108BD9-81ED-4DB2-BD59-A6C34878D82A}">
                    <a16:rowId xmlns:a16="http://schemas.microsoft.com/office/drawing/2014/main" val="10005"/>
                  </a:ext>
                </a:extLst>
              </a:tr>
              <a:tr h="428213">
                <a:tc>
                  <a:txBody>
                    <a:bodyPr/>
                    <a:lstStyle/>
                    <a:p>
                      <a:r>
                        <a:rPr lang="en-GB" sz="1200" dirty="0"/>
                        <a:t>HEIGHT</a:t>
                      </a:r>
                    </a:p>
                  </a:txBody>
                  <a:tcPr marL="45720" marR="45720"/>
                </a:tc>
                <a:tc>
                  <a:txBody>
                    <a:bodyPr/>
                    <a:lstStyle/>
                    <a:p>
                      <a:r>
                        <a:rPr lang="en-GB" sz="1200" dirty="0"/>
                        <a:t>4300MM</a:t>
                      </a:r>
                    </a:p>
                  </a:txBody>
                  <a:tcPr/>
                </a:tc>
                <a:extLst>
                  <a:ext uri="{0D108BD9-81ED-4DB2-BD59-A6C34878D82A}">
                    <a16:rowId xmlns:a16="http://schemas.microsoft.com/office/drawing/2014/main" val="10006"/>
                  </a:ext>
                </a:extLst>
              </a:tr>
              <a:tr h="428213">
                <a:tc>
                  <a:txBody>
                    <a:bodyPr/>
                    <a:lstStyle/>
                    <a:p>
                      <a:r>
                        <a:rPr lang="en-GB" sz="1200" dirty="0"/>
                        <a:t>WIDTH</a:t>
                      </a:r>
                    </a:p>
                  </a:txBody>
                  <a:tcPr marL="45720" marR="45720"/>
                </a:tc>
                <a:tc>
                  <a:txBody>
                    <a:bodyPr/>
                    <a:lstStyle/>
                    <a:p>
                      <a:r>
                        <a:rPr lang="en-GB" sz="1200" dirty="0"/>
                        <a:t>3300MM</a:t>
                      </a:r>
                    </a:p>
                  </a:txBody>
                  <a:tcPr/>
                </a:tc>
                <a:extLst>
                  <a:ext uri="{0D108BD9-81ED-4DB2-BD59-A6C34878D82A}">
                    <a16:rowId xmlns:a16="http://schemas.microsoft.com/office/drawing/2014/main" val="10007"/>
                  </a:ext>
                </a:extLst>
              </a:tr>
              <a:tr h="428213">
                <a:tc>
                  <a:txBody>
                    <a:bodyPr/>
                    <a:lstStyle/>
                    <a:p>
                      <a:r>
                        <a:rPr lang="en-GB" sz="1200" dirty="0"/>
                        <a:t>DEPTH</a:t>
                      </a:r>
                    </a:p>
                  </a:txBody>
                  <a:tcPr marL="45720" marR="45720"/>
                </a:tc>
                <a:tc>
                  <a:txBody>
                    <a:bodyPr/>
                    <a:lstStyle/>
                    <a:p>
                      <a:r>
                        <a:rPr lang="en-GB" sz="1200" dirty="0"/>
                        <a:t>2980MM</a:t>
                      </a:r>
                    </a:p>
                  </a:txBody>
                  <a:tcPr/>
                </a:tc>
                <a:extLst>
                  <a:ext uri="{0D108BD9-81ED-4DB2-BD59-A6C34878D82A}">
                    <a16:rowId xmlns:a16="http://schemas.microsoft.com/office/drawing/2014/main" val="10008"/>
                  </a:ext>
                </a:extLst>
              </a:tr>
              <a:tr h="428213">
                <a:tc>
                  <a:txBody>
                    <a:bodyPr/>
                    <a:lstStyle/>
                    <a:p>
                      <a:r>
                        <a:rPr lang="en-GB" sz="1200" dirty="0"/>
                        <a:t>WORKTOP</a:t>
                      </a:r>
                    </a:p>
                  </a:txBody>
                  <a:tcPr marL="45720" marR="45720"/>
                </a:tc>
                <a:tc>
                  <a:txBody>
                    <a:bodyPr/>
                    <a:lstStyle/>
                    <a:p>
                      <a:endParaRPr lang="en-GB" sz="1200" dirty="0"/>
                    </a:p>
                  </a:txBody>
                  <a:tcPr/>
                </a:tc>
                <a:extLst>
                  <a:ext uri="{0D108BD9-81ED-4DB2-BD59-A6C34878D82A}">
                    <a16:rowId xmlns:a16="http://schemas.microsoft.com/office/drawing/2014/main" val="10009"/>
                  </a:ext>
                </a:extLst>
              </a:tr>
              <a:tr h="598324">
                <a:tc>
                  <a:txBody>
                    <a:bodyPr/>
                    <a:lstStyle/>
                    <a:p>
                      <a:endParaRPr lang="en-GB" sz="1400" b="1" u="sng" dirty="0"/>
                    </a:p>
                    <a:p>
                      <a:r>
                        <a:rPr lang="en-GB" sz="1400" b="1" u="sng" dirty="0"/>
                        <a:t>TRAY DIMENSIONS</a:t>
                      </a:r>
                    </a:p>
                  </a:txBody>
                  <a:tcPr marL="45720" marR="45720"/>
                </a:tc>
                <a:tc>
                  <a:txBody>
                    <a:bodyPr/>
                    <a:lstStyle/>
                    <a:p>
                      <a:endParaRPr lang="en-GB" sz="1200" dirty="0"/>
                    </a:p>
                  </a:txBody>
                  <a:tcPr/>
                </a:tc>
                <a:extLst>
                  <a:ext uri="{0D108BD9-81ED-4DB2-BD59-A6C34878D82A}">
                    <a16:rowId xmlns:a16="http://schemas.microsoft.com/office/drawing/2014/main" val="10010"/>
                  </a:ext>
                </a:extLst>
              </a:tr>
              <a:tr h="428213">
                <a:tc>
                  <a:txBody>
                    <a:bodyPr/>
                    <a:lstStyle/>
                    <a:p>
                      <a:r>
                        <a:rPr lang="en-GB" sz="1200" b="0" u="none" dirty="0"/>
                        <a:t>HEIGHT</a:t>
                      </a:r>
                    </a:p>
                  </a:txBody>
                  <a:tcPr marL="45720" marR="45720"/>
                </a:tc>
                <a:tc>
                  <a:txBody>
                    <a:bodyPr/>
                    <a:lstStyle/>
                    <a:p>
                      <a:r>
                        <a:rPr lang="en-GB" sz="1200" dirty="0"/>
                        <a:t>75MM</a:t>
                      </a:r>
                    </a:p>
                  </a:txBody>
                  <a:tcPr/>
                </a:tc>
                <a:extLst>
                  <a:ext uri="{0D108BD9-81ED-4DB2-BD59-A6C34878D82A}">
                    <a16:rowId xmlns:a16="http://schemas.microsoft.com/office/drawing/2014/main" val="10011"/>
                  </a:ext>
                </a:extLst>
              </a:tr>
              <a:tr h="428213">
                <a:tc>
                  <a:txBody>
                    <a:bodyPr/>
                    <a:lstStyle/>
                    <a:p>
                      <a:r>
                        <a:rPr lang="en-GB" sz="1200" b="0" u="none" dirty="0"/>
                        <a:t>WIDTH</a:t>
                      </a:r>
                    </a:p>
                  </a:txBody>
                  <a:tcPr marL="45720" marR="45720"/>
                </a:tc>
                <a:tc>
                  <a:txBody>
                    <a:bodyPr/>
                    <a:lstStyle/>
                    <a:p>
                      <a:r>
                        <a:rPr lang="en-GB" sz="1200" dirty="0"/>
                        <a:t>3000MM</a:t>
                      </a:r>
                    </a:p>
                  </a:txBody>
                  <a:tcPr/>
                </a:tc>
                <a:extLst>
                  <a:ext uri="{0D108BD9-81ED-4DB2-BD59-A6C34878D82A}">
                    <a16:rowId xmlns:a16="http://schemas.microsoft.com/office/drawing/2014/main" val="10012"/>
                  </a:ext>
                </a:extLst>
              </a:tr>
              <a:tr h="428213">
                <a:tc>
                  <a:txBody>
                    <a:bodyPr/>
                    <a:lstStyle/>
                    <a:p>
                      <a:r>
                        <a:rPr lang="en-GB" sz="1200" b="0" u="none" dirty="0"/>
                        <a:t>DEPTH</a:t>
                      </a:r>
                    </a:p>
                  </a:txBody>
                  <a:tcPr marL="45720" marR="45720"/>
                </a:tc>
                <a:tc>
                  <a:txBody>
                    <a:bodyPr/>
                    <a:lstStyle/>
                    <a:p>
                      <a:r>
                        <a:rPr lang="en-GB" sz="1200" dirty="0"/>
                        <a:t>860MM</a:t>
                      </a:r>
                    </a:p>
                  </a:txBody>
                  <a:tcPr/>
                </a:tc>
                <a:extLst>
                  <a:ext uri="{0D108BD9-81ED-4DB2-BD59-A6C34878D82A}">
                    <a16:rowId xmlns:a16="http://schemas.microsoft.com/office/drawing/2014/main" val="10013"/>
                  </a:ext>
                </a:extLst>
              </a:tr>
            </a:tbl>
          </a:graphicData>
        </a:graphic>
      </p:graphicFrame>
      <p:sp>
        <p:nvSpPr>
          <p:cNvPr id="13" name="Content Placeholder 12"/>
          <p:cNvSpPr>
            <a:spLocks noGrp="1"/>
          </p:cNvSpPr>
          <p:nvPr>
            <p:ph idx="1"/>
          </p:nvPr>
        </p:nvSpPr>
        <p:spPr>
          <a:xfrm>
            <a:off x="2924944" y="2071670"/>
            <a:ext cx="3933056" cy="7072330"/>
          </a:xfrm>
        </p:spPr>
        <p:txBody>
          <a:bodyPr>
            <a:normAutofit fontScale="92500" lnSpcReduction="20000"/>
          </a:bodyPr>
          <a:lstStyle/>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buNone/>
            </a:pPr>
            <a:endParaRPr lang="en-GB" sz="1400" dirty="0"/>
          </a:p>
          <a:p>
            <a:pPr algn="ctr">
              <a:buNone/>
            </a:pPr>
            <a:endParaRPr lang="en-GB" sz="1400" b="1" u="sng" dirty="0"/>
          </a:p>
          <a:p>
            <a:pPr algn="ctr">
              <a:buNone/>
            </a:pPr>
            <a:endParaRPr lang="en-GB" sz="1400" b="1" u="sng" dirty="0"/>
          </a:p>
          <a:p>
            <a:pPr algn="ctr">
              <a:buNone/>
            </a:pPr>
            <a:endParaRPr lang="en-GB" sz="1400" b="1" u="sng" dirty="0"/>
          </a:p>
          <a:p>
            <a:pPr algn="ctr">
              <a:buNone/>
            </a:pPr>
            <a:endParaRPr lang="en-GB" sz="1400" b="1" u="sng" dirty="0"/>
          </a:p>
          <a:p>
            <a:pPr algn="ctr">
              <a:buNone/>
            </a:pPr>
            <a:endParaRPr lang="en-GB" sz="1300" b="1" u="sng" dirty="0"/>
          </a:p>
          <a:p>
            <a:pPr algn="ctr">
              <a:buNone/>
            </a:pPr>
            <a:endParaRPr lang="en-GB" sz="1300" b="1" u="sng" dirty="0"/>
          </a:p>
          <a:p>
            <a:pPr algn="ctr">
              <a:buNone/>
            </a:pPr>
            <a:endParaRPr lang="en-GB" sz="1300" b="1" u="sng" dirty="0"/>
          </a:p>
          <a:p>
            <a:pPr algn="ctr">
              <a:buNone/>
            </a:pPr>
            <a:endParaRPr lang="en-GB" sz="1300" b="1" u="sng" dirty="0"/>
          </a:p>
          <a:p>
            <a:pPr algn="ctr">
              <a:buNone/>
            </a:pPr>
            <a:endParaRPr lang="en-GB" sz="1300" b="1" u="sng" dirty="0"/>
          </a:p>
          <a:p>
            <a:pPr algn="ctr">
              <a:buNone/>
            </a:pPr>
            <a:endParaRPr lang="en-GB" sz="1300" b="1" u="sng" dirty="0"/>
          </a:p>
          <a:p>
            <a:pPr algn="ctr">
              <a:buNone/>
            </a:pPr>
            <a:endParaRPr lang="en-GB" sz="1300" b="1" u="sng" dirty="0"/>
          </a:p>
          <a:p>
            <a:pPr algn="ctr">
              <a:buNone/>
            </a:pPr>
            <a:endParaRPr lang="en-GB" sz="1300" b="1" u="sng" dirty="0"/>
          </a:p>
          <a:p>
            <a:pPr algn="ctr">
              <a:buNone/>
            </a:pPr>
            <a:endParaRPr lang="en-GB" sz="1300" b="1" u="sng" dirty="0"/>
          </a:p>
          <a:p>
            <a:pPr algn="ctr">
              <a:buNone/>
            </a:pPr>
            <a:r>
              <a:rPr lang="en-GB" sz="1300" b="1" u="sng" dirty="0"/>
              <a:t>Delivery, Installation, 12 Months Warranty </a:t>
            </a:r>
          </a:p>
          <a:p>
            <a:pPr algn="ctr">
              <a:buNone/>
            </a:pPr>
            <a:r>
              <a:rPr lang="en-GB" sz="1300" b="1" u="sng" dirty="0"/>
              <a:t>Annual Service &amp; Maintenance Contract available on request</a:t>
            </a:r>
          </a:p>
          <a:p>
            <a:pPr marL="0" indent="0">
              <a:buNone/>
            </a:pPr>
            <a:r>
              <a:rPr lang="en-GB" sz="1200" dirty="0"/>
              <a:t>These machines mechanical &amp; Electrical components are under warranty against defects for 12 months from the completed installation.  This does not include failure due to misuse, negligence ,abuse, accident, fire, water or any other cause beyond the control of UKI Services Ltd.</a:t>
            </a:r>
          </a:p>
          <a:p>
            <a:pPr marL="0" indent="0" algn="ctr">
              <a:buNone/>
            </a:pPr>
            <a:r>
              <a:rPr lang="en-GB" sz="1300" b="1" u="sng" dirty="0"/>
              <a:t>SERVICE &amp; MAINTENANCE</a:t>
            </a:r>
          </a:p>
          <a:p>
            <a:pPr marL="0" indent="0">
              <a:buNone/>
            </a:pPr>
            <a:r>
              <a:rPr lang="en-GB" sz="1200" dirty="0"/>
              <a:t>Including 24 hr breakdown cover with a guaranteed response time of 8 working hours!</a:t>
            </a:r>
          </a:p>
          <a:p>
            <a:pPr marL="0" indent="0">
              <a:buNone/>
            </a:pPr>
            <a:r>
              <a:rPr lang="en-GB" sz="1200" dirty="0"/>
              <a:t>We recommend that all machines are regularly serviced to ensure the continued smooth running of each machine.  Our preventative Service and Maintenance Contract can highlight any foreseeable problems and help avoid major disruption to your production/services.</a:t>
            </a:r>
          </a:p>
        </p:txBody>
      </p:sp>
      <p:sp>
        <p:nvSpPr>
          <p:cNvPr id="3" name="Rectangle 2">
            <a:extLst>
              <a:ext uri="{FF2B5EF4-FFF2-40B4-BE49-F238E27FC236}">
                <a16:creationId xmlns:a16="http://schemas.microsoft.com/office/drawing/2014/main" id="{9CBB1090-EA7E-4DC2-8339-9D9F32281311}"/>
              </a:ext>
            </a:extLst>
          </p:cNvPr>
          <p:cNvSpPr/>
          <p:nvPr/>
        </p:nvSpPr>
        <p:spPr>
          <a:xfrm>
            <a:off x="3429000" y="642910"/>
            <a:ext cx="3071834" cy="1357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0E7686A-E6B1-4228-BA17-478C3ACDF0DA}"/>
              </a:ext>
            </a:extLst>
          </p:cNvPr>
          <p:cNvSpPr txBox="1"/>
          <p:nvPr/>
        </p:nvSpPr>
        <p:spPr>
          <a:xfrm>
            <a:off x="3501008" y="627583"/>
            <a:ext cx="2927818" cy="1477328"/>
          </a:xfrm>
          <a:prstGeom prst="rect">
            <a:avLst/>
          </a:prstGeom>
          <a:noFill/>
        </p:spPr>
        <p:txBody>
          <a:bodyPr wrap="square" rtlCol="0">
            <a:spAutoFit/>
          </a:bodyPr>
          <a:lstStyle/>
          <a:p>
            <a:pPr algn="ctr"/>
            <a:r>
              <a:rPr lang="en-GB" b="1"/>
              <a:t>Kardex 500</a:t>
            </a:r>
            <a:endParaRPr lang="en-GB" b="1" dirty="0"/>
          </a:p>
          <a:p>
            <a:pPr algn="ctr"/>
            <a:r>
              <a:rPr lang="en-GB" dirty="0"/>
              <a:t>Shuttle NT2000</a:t>
            </a:r>
          </a:p>
          <a:p>
            <a:pPr algn="ctr"/>
            <a:r>
              <a:rPr lang="en-GB" dirty="0"/>
              <a:t>TBA</a:t>
            </a:r>
          </a:p>
          <a:p>
            <a:pPr algn="ctr"/>
            <a:r>
              <a:rPr lang="en-GB" dirty="0"/>
              <a:t>2 OFF AVAILABLE</a:t>
            </a:r>
          </a:p>
          <a:p>
            <a:pPr algn="ctr"/>
            <a:r>
              <a:rPr lang="en-GB" dirty="0"/>
              <a:t> </a:t>
            </a:r>
          </a:p>
        </p:txBody>
      </p:sp>
      <p:pic>
        <p:nvPicPr>
          <p:cNvPr id="7" name="Picture 6" descr="A picture containing building, ground&#10;&#10;Description automatically generated">
            <a:extLst>
              <a:ext uri="{FF2B5EF4-FFF2-40B4-BE49-F238E27FC236}">
                <a16:creationId xmlns:a16="http://schemas.microsoft.com/office/drawing/2014/main" id="{A8480CCE-8AAB-D079-A6E9-9A4BFDD05E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600" t="15000" r="39500" b="26200"/>
          <a:stretch/>
        </p:blipFill>
        <p:spPr>
          <a:xfrm>
            <a:off x="3429000" y="2200200"/>
            <a:ext cx="3071834" cy="37399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185</Words>
  <Application>Microsoft Office PowerPoint</Application>
  <PresentationFormat>On-screen Show (4:3)</PresentationFormat>
  <Paragraphs>66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 MACHINE IDENTICATION NUMBER: ROM001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IDENTICATION NUMBER :SCOT 04 (2 AVAILABLE)</dc:title>
  <dc:creator>Donna Alston</dc:creator>
  <cp:lastModifiedBy>Donna Alston</cp:lastModifiedBy>
  <cp:revision>55</cp:revision>
  <cp:lastPrinted>2019-05-12T07:51:44Z</cp:lastPrinted>
  <dcterms:created xsi:type="dcterms:W3CDTF">2009-08-05T13:34:20Z</dcterms:created>
  <dcterms:modified xsi:type="dcterms:W3CDTF">2023-08-07T12:35:14Z</dcterms:modified>
</cp:coreProperties>
</file>